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16"/>
  </p:notesMasterIdLst>
  <p:sldIdLst>
    <p:sldId id="360" r:id="rId5"/>
    <p:sldId id="406" r:id="rId6"/>
    <p:sldId id="412" r:id="rId7"/>
    <p:sldId id="413" r:id="rId8"/>
    <p:sldId id="399" r:id="rId9"/>
    <p:sldId id="407" r:id="rId10"/>
    <p:sldId id="415" r:id="rId11"/>
    <p:sldId id="414" r:id="rId12"/>
    <p:sldId id="419" r:id="rId13"/>
    <p:sldId id="420" r:id="rId14"/>
    <p:sldId id="411" r:id="rId15"/>
  </p:sldIdLst>
  <p:sldSz cx="9144000" cy="5143500" type="screen16x9"/>
  <p:notesSz cx="10018713" cy="6886575"/>
  <p:embeddedFontLst>
    <p:embeddedFont>
      <p:font typeface="Brandon Grotesque Bold" panose="020B0803020203060202" pitchFamily="34" charset="0"/>
      <p:regular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D26"/>
    <a:srgbClr val="C00000"/>
    <a:srgbClr val="F9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07AC4-36EB-4E10-810F-85AF8B908B93}" v="4" dt="2023-12-05T12:21:07.623"/>
  </p1510:revLst>
</p1510:revInfo>
</file>

<file path=ppt/tableStyles.xml><?xml version="1.0" encoding="utf-8"?>
<a:tblStyleLst xmlns:a="http://schemas.openxmlformats.org/drawingml/2006/main" def="{EF63D3E5-0D13-435F-96E9-526FD5FE286C}">
  <a:tblStyle styleId="{EF63D3E5-0D13-435F-96E9-526FD5FE28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9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2637" cy="2582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01872" y="3271123"/>
            <a:ext cx="8014970" cy="309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81" tIns="96581" rIns="96581" bIns="9658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15938"/>
            <a:ext cx="4592637" cy="258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704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6597" tIns="48299" rIns="96597" bIns="48299"/>
          <a:lstStyle/>
          <a:p>
            <a:fld id="{BED84EEA-4A5E-1148-8B4D-7812E4B9DE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15938"/>
            <a:ext cx="4592637" cy="258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8625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15938"/>
            <a:ext cx="4592637" cy="258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7314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15938"/>
            <a:ext cx="4592637" cy="258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43599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15938"/>
            <a:ext cx="4592637" cy="258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17065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15938"/>
            <a:ext cx="4592637" cy="258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4005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C877A3-6937-9441-A86E-040897A88E21}"/>
              </a:ext>
            </a:extLst>
          </p:cNvPr>
          <p:cNvSpPr/>
          <p:nvPr userDrawn="1"/>
        </p:nvSpPr>
        <p:spPr>
          <a:xfrm>
            <a:off x="1" y="1"/>
            <a:ext cx="9143999" cy="39534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50">
              <a:solidFill>
                <a:srgbClr val="C00000"/>
              </a:solidFill>
            </a:endParaRP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D676C427-E557-614A-A33B-E846BCFDA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4900" y="4324926"/>
            <a:ext cx="1458452" cy="5493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651150F-AA3D-4749-80FC-566F6D9BA7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680" y="900743"/>
            <a:ext cx="8110640" cy="1790700"/>
          </a:xfrm>
        </p:spPr>
        <p:txBody>
          <a:bodyPr vert="horz" lIns="0" tIns="0" rIns="0" bIns="0" anchor="t" anchorCtr="0">
            <a:norm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CH" sz="3750" b="1" kern="1200">
                <a:solidFill>
                  <a:schemeClr val="bg1"/>
                </a:solidFill>
                <a:latin typeface="Brandon Grotesque Bold" panose="020B0503020203060202" pitchFamily="34" charset="77"/>
                <a:ea typeface="+mn-ea"/>
                <a:cs typeface="+mn-cs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CH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C8AC312-1986-1248-A019-9C91A244D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6680" y="3308985"/>
            <a:ext cx="8110640" cy="468630"/>
          </a:xfr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buNone/>
              <a:defRPr lang="en-CH" sz="1875" kern="1200">
                <a:solidFill>
                  <a:schemeClr val="bg1"/>
                </a:solidFill>
                <a:latin typeface="Brandon Text Regular"/>
                <a:ea typeface="+mn-ea"/>
                <a:cs typeface="Source Sans Pro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DATE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049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6C0F98-29FC-85C5-DAB4-8AA591511CF7}"/>
              </a:ext>
            </a:extLst>
          </p:cNvPr>
          <p:cNvSpPr/>
          <p:nvPr userDrawn="1"/>
        </p:nvSpPr>
        <p:spPr>
          <a:xfrm>
            <a:off x="0" y="-2721"/>
            <a:ext cx="9144000" cy="5516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F6F28-9EB0-9A49-8A37-0A2DAF20D27E}"/>
              </a:ext>
            </a:extLst>
          </p:cNvPr>
          <p:cNvSpPr/>
          <p:nvPr userDrawn="1"/>
        </p:nvSpPr>
        <p:spPr>
          <a:xfrm>
            <a:off x="0" y="548901"/>
            <a:ext cx="9144000" cy="4594599"/>
          </a:xfrm>
          <a:prstGeom prst="rect">
            <a:avLst/>
          </a:prstGeom>
          <a:solidFill>
            <a:srgbClr val="F1D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5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686DAA-0E77-0545-B118-D739240208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990" y="339415"/>
            <a:ext cx="8590685" cy="416036"/>
          </a:xfrm>
        </p:spPr>
        <p:txBody>
          <a:bodyPr lIns="0" tIns="0" rIns="0" bIns="0"/>
          <a:lstStyle>
            <a:lvl1pPr marL="0" indent="0" algn="l" defTabSz="685800" rtl="0" eaLnBrk="1" latinLnBrk="0" hangingPunct="1">
              <a:buFontTx/>
              <a:buNone/>
              <a:defRPr lang="en-GB" sz="2100" b="1" kern="1200" cap="all" dirty="0" smtClean="0">
                <a:solidFill>
                  <a:srgbClr val="F1DECB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1pPr>
            <a:lvl2pPr marL="0" indent="0" algn="l" defTabSz="685800" rtl="0" eaLnBrk="1" latinLnBrk="0" hangingPunct="1">
              <a:buFontTx/>
              <a:buNone/>
              <a:defRPr lang="en-GB" sz="2100" b="1" kern="1200" cap="all" dirty="0" smtClean="0">
                <a:solidFill>
                  <a:srgbClr val="C00000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2pPr>
            <a:lvl3pPr marL="0" indent="0" algn="l" defTabSz="685800" rtl="0" eaLnBrk="1" latinLnBrk="0" hangingPunct="1">
              <a:buFontTx/>
              <a:buNone/>
              <a:defRPr lang="en-GB" sz="2100" b="1" kern="1200" cap="all" dirty="0" smtClean="0">
                <a:solidFill>
                  <a:srgbClr val="C00000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3pPr>
            <a:lvl4pPr marL="0" indent="0" algn="l" defTabSz="685800" rtl="0" eaLnBrk="1" latinLnBrk="0" hangingPunct="1">
              <a:buFontTx/>
              <a:buNone/>
              <a:defRPr lang="en-GB" sz="2100" b="1" kern="1200" cap="all" dirty="0" smtClean="0">
                <a:solidFill>
                  <a:srgbClr val="C00000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4pPr>
            <a:lvl5pPr marL="0" indent="0" algn="l" defTabSz="685800" rtl="0" eaLnBrk="1" latinLnBrk="0" hangingPunct="1">
              <a:buFontTx/>
              <a:buNone/>
              <a:defRPr lang="en-US" sz="2100" b="1" kern="1200" cap="all" dirty="0">
                <a:solidFill>
                  <a:srgbClr val="C00000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ED5CC7-E433-4847-9251-C6C2CCF433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990" y="1318373"/>
            <a:ext cx="8590685" cy="3530447"/>
          </a:xfrm>
        </p:spPr>
        <p:txBody>
          <a:bodyPr lIns="0" tIns="0" rIns="0" bIns="0"/>
          <a:lstStyle>
            <a:lvl1pPr marL="0" indent="0" algn="l" defTabSz="685800" rtl="0" eaLnBrk="1" latinLnBrk="0" hangingPunct="1">
              <a:spcAft>
                <a:spcPts val="900"/>
              </a:spcAft>
              <a:buFontTx/>
              <a:buNone/>
              <a:defRPr lang="en-GB" sz="2700" b="1" kern="1200" dirty="0" smtClean="0">
                <a:solidFill>
                  <a:schemeClr val="bg1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Aft>
                <a:spcPts val="900"/>
              </a:spcAft>
              <a:buFontTx/>
              <a:buNone/>
              <a:defRPr lang="en-GB" sz="2700" b="1" kern="1200" dirty="0" smtClean="0">
                <a:solidFill>
                  <a:schemeClr val="bg1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Aft>
                <a:spcPts val="900"/>
              </a:spcAft>
              <a:buFontTx/>
              <a:buNone/>
              <a:defRPr lang="en-GB" sz="2700" b="1" kern="1200" dirty="0" smtClean="0">
                <a:solidFill>
                  <a:schemeClr val="bg1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Aft>
                <a:spcPts val="900"/>
              </a:spcAft>
              <a:buFontTx/>
              <a:buNone/>
              <a:defRPr lang="en-GB" sz="2700" b="1" kern="1200" dirty="0" smtClean="0">
                <a:solidFill>
                  <a:schemeClr val="bg1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Aft>
                <a:spcPts val="900"/>
              </a:spcAft>
              <a:buFontTx/>
              <a:buNone/>
              <a:defRPr lang="en-US" sz="2700" b="1" kern="1200" dirty="0">
                <a:solidFill>
                  <a:schemeClr val="bg1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br>
              <a:rPr lang="en-GB"/>
            </a:br>
            <a:r>
              <a:rPr lang="en-GB" err="1"/>
              <a:t>Edis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lant </a:t>
            </a:r>
            <a:r>
              <a:rPr lang="en-GB" err="1"/>
              <a:t>volupti</a:t>
            </a:r>
            <a:r>
              <a:rPr lang="en-GB"/>
              <a:t> </a:t>
            </a:r>
            <a:r>
              <a:rPr lang="en-GB" err="1"/>
              <a:t>occusant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eic</a:t>
            </a:r>
            <a:r>
              <a:rPr lang="en-GB"/>
              <a:t> tore </a:t>
            </a:r>
            <a:r>
              <a:rPr lang="en-GB" err="1"/>
              <a:t>volum</a:t>
            </a:r>
            <a:r>
              <a:rPr lang="en-GB"/>
              <a:t> sunt </a:t>
            </a:r>
            <a:r>
              <a:rPr lang="en-GB" err="1"/>
              <a:t>evelici</a:t>
            </a:r>
            <a:r>
              <a:rPr lang="en-GB"/>
              <a:t> </a:t>
            </a:r>
            <a:r>
              <a:rPr lang="en-GB" err="1"/>
              <a:t>pienis</a:t>
            </a:r>
            <a:r>
              <a:rPr lang="en-GB"/>
              <a:t> </a:t>
            </a:r>
            <a:r>
              <a:rPr lang="en-GB" err="1"/>
              <a:t>entibus</a:t>
            </a:r>
            <a:r>
              <a:rPr lang="en-GB"/>
              <a:t> </a:t>
            </a:r>
            <a:r>
              <a:rPr lang="en-GB" err="1"/>
              <a:t>expersp</a:t>
            </a:r>
            <a:r>
              <a:rPr lang="en-GB"/>
              <a:t> </a:t>
            </a:r>
            <a:r>
              <a:rPr lang="en-GB" err="1"/>
              <a:t>ellacia</a:t>
            </a:r>
            <a:r>
              <a:rPr lang="en-GB"/>
              <a:t> sum debit, </a:t>
            </a:r>
            <a:r>
              <a:rPr lang="en-GB" err="1"/>
              <a:t>consequatem</a:t>
            </a:r>
            <a:r>
              <a:rPr lang="en-GB"/>
              <a:t> </a:t>
            </a:r>
            <a:r>
              <a:rPr lang="en-GB" err="1"/>
              <a:t>sequatatem</a:t>
            </a:r>
            <a:r>
              <a:rPr lang="en-GB"/>
              <a:t> </a:t>
            </a:r>
            <a:r>
              <a:rPr lang="en-GB" err="1"/>
              <a:t>fuga</a:t>
            </a:r>
            <a:r>
              <a:rPr lang="en-GB"/>
              <a:t>. </a:t>
            </a:r>
            <a:r>
              <a:rPr lang="en-GB" err="1"/>
              <a:t>Itat</a:t>
            </a:r>
            <a:r>
              <a:rPr lang="en-GB"/>
              <a:t> ad </a:t>
            </a:r>
            <a:r>
              <a:rPr lang="en-GB" err="1"/>
              <a:t>mostiat</a:t>
            </a:r>
            <a:r>
              <a:rPr lang="en-GB"/>
              <a:t> </a:t>
            </a:r>
            <a:r>
              <a:rPr lang="en-GB" err="1"/>
              <a:t>emporerum</a:t>
            </a:r>
            <a:r>
              <a:rPr lang="en-GB"/>
              <a:t> re </a:t>
            </a:r>
            <a:r>
              <a:rPr lang="en-GB" err="1"/>
              <a:t>porem</a:t>
            </a:r>
            <a:r>
              <a:rPr lang="en-GB"/>
              <a:t> </a:t>
            </a:r>
            <a:r>
              <a:rPr lang="en-GB" err="1"/>
              <a:t>aspelit</a:t>
            </a:r>
            <a:r>
              <a:rPr lang="en-GB"/>
              <a:t> </a:t>
            </a:r>
            <a:r>
              <a:rPr lang="en-GB" err="1"/>
              <a:t>iorumquide</a:t>
            </a:r>
            <a:r>
              <a:rPr lang="en-GB"/>
              <a:t> </a:t>
            </a:r>
            <a:r>
              <a:rPr lang="en-GB" err="1"/>
              <a:t>experru</a:t>
            </a:r>
            <a:r>
              <a:rPr lang="en-GB"/>
              <a:t> </a:t>
            </a:r>
            <a:r>
              <a:rPr lang="en-GB" err="1"/>
              <a:t>ntiorum</a:t>
            </a:r>
            <a:r>
              <a:rPr lang="en-GB"/>
              <a:t> re </a:t>
            </a:r>
            <a:r>
              <a:rPr lang="en-GB" err="1"/>
              <a:t>si</a:t>
            </a:r>
            <a:r>
              <a:rPr lang="en-GB"/>
              <a:t> </a:t>
            </a:r>
            <a:r>
              <a:rPr lang="en-GB" err="1"/>
              <a:t>cuptur</a:t>
            </a:r>
            <a:r>
              <a:rPr lang="en-GB"/>
              <a:t> </a:t>
            </a:r>
            <a:r>
              <a:rPr lang="en-GB" err="1"/>
              <a:t>atisi</a:t>
            </a:r>
            <a:r>
              <a:rPr lang="en-GB"/>
              <a:t> </a:t>
            </a:r>
            <a:r>
              <a:rPr lang="en-GB" err="1"/>
              <a:t>simene</a:t>
            </a:r>
            <a:r>
              <a:rPr lang="en-GB"/>
              <a:t> </a:t>
            </a:r>
            <a:r>
              <a:rPr lang="en-GB" err="1"/>
              <a:t>rectota</a:t>
            </a:r>
            <a:r>
              <a:rPr lang="en-GB"/>
              <a:t> </a:t>
            </a:r>
            <a:r>
              <a:rPr lang="en-GB" err="1"/>
              <a:t>ipsapic</a:t>
            </a:r>
            <a:r>
              <a:rPr lang="en-GB"/>
              <a:t> </a:t>
            </a:r>
            <a:r>
              <a:rPr lang="en-GB" err="1"/>
              <a:t>ilitis</a:t>
            </a:r>
            <a:r>
              <a:rPr lang="en-GB"/>
              <a:t> et </a:t>
            </a:r>
            <a:r>
              <a:rPr lang="en-GB" err="1"/>
              <a:t>quist</a:t>
            </a:r>
            <a:r>
              <a:rPr lang="en-GB"/>
              <a:t> fugit </a:t>
            </a:r>
            <a:r>
              <a:rPr lang="en-GB" err="1"/>
              <a:t>prationet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04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8F6F28-9EB0-9A49-8A37-0A2DAF20D27E}"/>
              </a:ext>
            </a:extLst>
          </p:cNvPr>
          <p:cNvSpPr/>
          <p:nvPr userDrawn="1"/>
        </p:nvSpPr>
        <p:spPr>
          <a:xfrm>
            <a:off x="0" y="548901"/>
            <a:ext cx="9144000" cy="4594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5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686DAA-0E77-0545-B118-D739240208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990" y="339415"/>
            <a:ext cx="8590685" cy="416036"/>
          </a:xfrm>
        </p:spPr>
        <p:txBody>
          <a:bodyPr lIns="0" tIns="0" rIns="0" bIns="0"/>
          <a:lstStyle>
            <a:lvl1pPr marL="0" indent="0" algn="l" defTabSz="685800" rtl="0" eaLnBrk="1" latinLnBrk="0" hangingPunct="1">
              <a:buFontTx/>
              <a:buNone/>
              <a:defRPr lang="en-GB" sz="2100" b="1" kern="1200" cap="all" dirty="0" smtClean="0">
                <a:solidFill>
                  <a:srgbClr val="C00000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1pPr>
            <a:lvl2pPr marL="0" indent="0" algn="l" defTabSz="685800" rtl="0" eaLnBrk="1" latinLnBrk="0" hangingPunct="1">
              <a:buFontTx/>
              <a:buNone/>
              <a:defRPr lang="en-GB" sz="2100" b="1" kern="1200" cap="all" dirty="0" smtClean="0">
                <a:solidFill>
                  <a:srgbClr val="C00000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2pPr>
            <a:lvl3pPr marL="0" indent="0" algn="l" defTabSz="685800" rtl="0" eaLnBrk="1" latinLnBrk="0" hangingPunct="1">
              <a:buFontTx/>
              <a:buNone/>
              <a:defRPr lang="en-GB" sz="2100" b="1" kern="1200" cap="all" dirty="0" smtClean="0">
                <a:solidFill>
                  <a:srgbClr val="C00000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3pPr>
            <a:lvl4pPr marL="0" indent="0" algn="l" defTabSz="685800" rtl="0" eaLnBrk="1" latinLnBrk="0" hangingPunct="1">
              <a:buFontTx/>
              <a:buNone/>
              <a:defRPr lang="en-GB" sz="2100" b="1" kern="1200" cap="all" dirty="0" smtClean="0">
                <a:solidFill>
                  <a:srgbClr val="C00000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4pPr>
            <a:lvl5pPr marL="0" indent="0" algn="l" defTabSz="685800" rtl="0" eaLnBrk="1" latinLnBrk="0" hangingPunct="1">
              <a:buFontTx/>
              <a:buNone/>
              <a:defRPr lang="en-US" sz="2100" b="1" kern="1200" cap="all" dirty="0">
                <a:solidFill>
                  <a:srgbClr val="C00000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ED5CC7-E433-4847-9251-C6C2CCF433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990" y="1318373"/>
            <a:ext cx="8590685" cy="3530447"/>
          </a:xfrm>
        </p:spPr>
        <p:txBody>
          <a:bodyPr lIns="0" tIns="0" rIns="0" bIns="0"/>
          <a:lstStyle>
            <a:lvl1pPr marL="0" indent="0" algn="l" defTabSz="685800" rtl="0" eaLnBrk="1" latinLnBrk="0" hangingPunct="1">
              <a:spcAft>
                <a:spcPts val="900"/>
              </a:spcAft>
              <a:buFontTx/>
              <a:buNone/>
              <a:defRPr lang="en-GB" sz="2700" b="1" kern="1200" dirty="0" smtClean="0">
                <a:solidFill>
                  <a:schemeClr val="bg1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Aft>
                <a:spcPts val="900"/>
              </a:spcAft>
              <a:buFontTx/>
              <a:buNone/>
              <a:defRPr lang="en-GB" sz="2700" b="1" kern="1200" dirty="0" smtClean="0">
                <a:solidFill>
                  <a:schemeClr val="bg1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Aft>
                <a:spcPts val="900"/>
              </a:spcAft>
              <a:buFontTx/>
              <a:buNone/>
              <a:defRPr lang="en-GB" sz="2700" b="1" kern="1200" dirty="0" smtClean="0">
                <a:solidFill>
                  <a:schemeClr val="bg1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Aft>
                <a:spcPts val="900"/>
              </a:spcAft>
              <a:buFontTx/>
              <a:buNone/>
              <a:defRPr lang="en-GB" sz="2700" b="1" kern="1200" dirty="0" smtClean="0">
                <a:solidFill>
                  <a:schemeClr val="bg1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Aft>
                <a:spcPts val="900"/>
              </a:spcAft>
              <a:buFontTx/>
              <a:buNone/>
              <a:defRPr lang="en-US" sz="2700" b="1" kern="1200" dirty="0">
                <a:solidFill>
                  <a:schemeClr val="bg1"/>
                </a:solidFill>
                <a:latin typeface="Brandon Text Bold" panose="020B0303020203060203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br>
              <a:rPr lang="en-GB"/>
            </a:br>
            <a:r>
              <a:rPr lang="en-GB" err="1"/>
              <a:t>Edis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lant </a:t>
            </a:r>
            <a:r>
              <a:rPr lang="en-GB" err="1"/>
              <a:t>volupti</a:t>
            </a:r>
            <a:r>
              <a:rPr lang="en-GB"/>
              <a:t> </a:t>
            </a:r>
            <a:r>
              <a:rPr lang="en-GB" err="1"/>
              <a:t>occusant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eic</a:t>
            </a:r>
            <a:r>
              <a:rPr lang="en-GB"/>
              <a:t> tore </a:t>
            </a:r>
            <a:r>
              <a:rPr lang="en-GB" err="1"/>
              <a:t>volum</a:t>
            </a:r>
            <a:r>
              <a:rPr lang="en-GB"/>
              <a:t> sunt </a:t>
            </a:r>
            <a:r>
              <a:rPr lang="en-GB" err="1"/>
              <a:t>evelici</a:t>
            </a:r>
            <a:r>
              <a:rPr lang="en-GB"/>
              <a:t> </a:t>
            </a:r>
            <a:r>
              <a:rPr lang="en-GB" err="1"/>
              <a:t>pienis</a:t>
            </a:r>
            <a:r>
              <a:rPr lang="en-GB"/>
              <a:t> </a:t>
            </a:r>
            <a:r>
              <a:rPr lang="en-GB" err="1"/>
              <a:t>entibus</a:t>
            </a:r>
            <a:r>
              <a:rPr lang="en-GB"/>
              <a:t> </a:t>
            </a:r>
            <a:r>
              <a:rPr lang="en-GB" err="1"/>
              <a:t>expersp</a:t>
            </a:r>
            <a:r>
              <a:rPr lang="en-GB"/>
              <a:t> </a:t>
            </a:r>
            <a:r>
              <a:rPr lang="en-GB" err="1"/>
              <a:t>ellacia</a:t>
            </a:r>
            <a:r>
              <a:rPr lang="en-GB"/>
              <a:t> sum debit, </a:t>
            </a:r>
            <a:r>
              <a:rPr lang="en-GB" err="1"/>
              <a:t>consequatem</a:t>
            </a:r>
            <a:r>
              <a:rPr lang="en-GB"/>
              <a:t> </a:t>
            </a:r>
            <a:r>
              <a:rPr lang="en-GB" err="1"/>
              <a:t>sequatatem</a:t>
            </a:r>
            <a:r>
              <a:rPr lang="en-GB"/>
              <a:t> </a:t>
            </a:r>
            <a:r>
              <a:rPr lang="en-GB" err="1"/>
              <a:t>fuga</a:t>
            </a:r>
            <a:r>
              <a:rPr lang="en-GB"/>
              <a:t>. </a:t>
            </a:r>
            <a:r>
              <a:rPr lang="en-GB" err="1"/>
              <a:t>Itat</a:t>
            </a:r>
            <a:r>
              <a:rPr lang="en-GB"/>
              <a:t> ad </a:t>
            </a:r>
            <a:r>
              <a:rPr lang="en-GB" err="1"/>
              <a:t>mostiat</a:t>
            </a:r>
            <a:r>
              <a:rPr lang="en-GB"/>
              <a:t> </a:t>
            </a:r>
            <a:r>
              <a:rPr lang="en-GB" err="1"/>
              <a:t>emporerum</a:t>
            </a:r>
            <a:r>
              <a:rPr lang="en-GB"/>
              <a:t> re </a:t>
            </a:r>
            <a:r>
              <a:rPr lang="en-GB" err="1"/>
              <a:t>porem</a:t>
            </a:r>
            <a:r>
              <a:rPr lang="en-GB"/>
              <a:t> </a:t>
            </a:r>
            <a:r>
              <a:rPr lang="en-GB" err="1"/>
              <a:t>aspelit</a:t>
            </a:r>
            <a:r>
              <a:rPr lang="en-GB"/>
              <a:t> </a:t>
            </a:r>
            <a:r>
              <a:rPr lang="en-GB" err="1"/>
              <a:t>iorumquide</a:t>
            </a:r>
            <a:r>
              <a:rPr lang="en-GB"/>
              <a:t> </a:t>
            </a:r>
            <a:r>
              <a:rPr lang="en-GB" err="1"/>
              <a:t>experru</a:t>
            </a:r>
            <a:r>
              <a:rPr lang="en-GB"/>
              <a:t> </a:t>
            </a:r>
            <a:r>
              <a:rPr lang="en-GB" err="1"/>
              <a:t>ntiorum</a:t>
            </a:r>
            <a:r>
              <a:rPr lang="en-GB"/>
              <a:t> re </a:t>
            </a:r>
            <a:r>
              <a:rPr lang="en-GB" err="1"/>
              <a:t>si</a:t>
            </a:r>
            <a:r>
              <a:rPr lang="en-GB"/>
              <a:t> </a:t>
            </a:r>
            <a:r>
              <a:rPr lang="en-GB" err="1"/>
              <a:t>cuptur</a:t>
            </a:r>
            <a:r>
              <a:rPr lang="en-GB"/>
              <a:t> </a:t>
            </a:r>
            <a:r>
              <a:rPr lang="en-GB" err="1"/>
              <a:t>atisi</a:t>
            </a:r>
            <a:r>
              <a:rPr lang="en-GB"/>
              <a:t> </a:t>
            </a:r>
            <a:r>
              <a:rPr lang="en-GB" err="1"/>
              <a:t>simene</a:t>
            </a:r>
            <a:r>
              <a:rPr lang="en-GB"/>
              <a:t> </a:t>
            </a:r>
            <a:r>
              <a:rPr lang="en-GB" err="1"/>
              <a:t>rectota</a:t>
            </a:r>
            <a:r>
              <a:rPr lang="en-GB"/>
              <a:t> </a:t>
            </a:r>
            <a:r>
              <a:rPr lang="en-GB" err="1"/>
              <a:t>ipsapic</a:t>
            </a:r>
            <a:r>
              <a:rPr lang="en-GB"/>
              <a:t> </a:t>
            </a:r>
            <a:r>
              <a:rPr lang="en-GB" err="1"/>
              <a:t>ilitis</a:t>
            </a:r>
            <a:r>
              <a:rPr lang="en-GB"/>
              <a:t> et </a:t>
            </a:r>
            <a:r>
              <a:rPr lang="en-GB" err="1"/>
              <a:t>quist</a:t>
            </a:r>
            <a:r>
              <a:rPr lang="en-GB"/>
              <a:t> fugit </a:t>
            </a:r>
            <a:r>
              <a:rPr lang="en-GB" err="1"/>
              <a:t>prationet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5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C877A3-6937-9441-A86E-040897A88E21}"/>
              </a:ext>
            </a:extLst>
          </p:cNvPr>
          <p:cNvSpPr/>
          <p:nvPr userDrawn="1"/>
        </p:nvSpPr>
        <p:spPr>
          <a:xfrm>
            <a:off x="1" y="1"/>
            <a:ext cx="9143999" cy="39534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50">
              <a:solidFill>
                <a:srgbClr val="C00000"/>
              </a:solidFill>
            </a:endParaRP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D676C427-E557-614A-A33B-E846BCFDA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4900" y="4324926"/>
            <a:ext cx="1458452" cy="5493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651150F-AA3D-4749-80FC-566F6D9BA7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680" y="900743"/>
            <a:ext cx="8110640" cy="1790700"/>
          </a:xfrm>
        </p:spPr>
        <p:txBody>
          <a:bodyPr vert="horz" lIns="0" tIns="0" rIns="0" bIns="0" anchor="t" anchorCtr="0">
            <a:norm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CH" sz="3750" b="1" kern="1200">
                <a:solidFill>
                  <a:schemeClr val="bg1"/>
                </a:solidFill>
                <a:latin typeface="Brandon Grotesque Bold" panose="020B0503020203060202" pitchFamily="34" charset="77"/>
                <a:ea typeface="+mn-ea"/>
                <a:cs typeface="+mn-cs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CH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C8AC312-1986-1248-A019-9C91A244D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6680" y="3308985"/>
            <a:ext cx="8110640" cy="468630"/>
          </a:xfr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buNone/>
              <a:defRPr lang="en-CH" sz="1875" kern="1200">
                <a:solidFill>
                  <a:schemeClr val="bg1"/>
                </a:solidFill>
                <a:latin typeface="Brandon Text Regular"/>
                <a:ea typeface="+mn-ea"/>
                <a:cs typeface="Source Sans Pro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DATE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518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77" r:id="rId2"/>
    <p:sldLayoutId id="2147483678" r:id="rId3"/>
    <p:sldLayoutId id="2147483679" r:id="rId4"/>
    <p:sldLayoutId id="214748368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-heart-federation.org/resource/whf-policy-brief-more-people-more-active-more-often-for-heart-health/" TargetMode="External"/><Relationship Id="rId2" Type="http://schemas.openxmlformats.org/officeDocument/2006/relationships/hyperlink" Target="https://world-heart-federation.org/wp-content/uploads/WHF-Policy-Brief-Nicotine-and-CVD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-heart-federation.org/wp-content/uploads/E-cigarettes-Policy-Brief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44CA2-7F13-B94C-B60A-8AF21ACE5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680" y="900742"/>
            <a:ext cx="8110640" cy="1978645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Source Sans Pro" panose="020B0503030403020204" pitchFamily="34" charset="0"/>
                <a:ea typeface="Source Sans Pro" panose="020B0503030403020204" pitchFamily="34" charset="0"/>
              </a:rPr>
              <a:t>NICOTINE AND CARDIOVASCULAR HEALTH:</a:t>
            </a:r>
            <a:br>
              <a:rPr lang="en-US" sz="360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600">
                <a:latin typeface="Source Sans Pro" panose="020B0503030403020204" pitchFamily="34" charset="0"/>
                <a:ea typeface="Source Sans Pro" panose="020B0503030403020204" pitchFamily="34" charset="0"/>
              </a:rPr>
              <a:t>WHEN POISON IS ADDICTIVE</a:t>
            </a:r>
            <a:br>
              <a:rPr lang="en-US" sz="360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360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600">
                <a:latin typeface="Source Sans Pro" panose="020B0503030403020204" pitchFamily="34" charset="0"/>
                <a:ea typeface="Source Sans Pro" panose="020B0503030403020204" pitchFamily="34" charset="0"/>
              </a:rPr>
              <a:t>A WORLD HEART FEDERATION POLICY BRIEF</a:t>
            </a:r>
            <a:endParaRPr lang="en-US" b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B6FF0-ADF0-FF42-A4EA-656B677779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>
                <a:latin typeface="Source Sans Pro" panose="020B0503030403020204" pitchFamily="34" charset="0"/>
                <a:ea typeface="Source Sans Pro" panose="020B0503030403020204" pitchFamily="34" charset="0"/>
              </a:rPr>
              <a:t>[NAME] 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[ROLE]</a:t>
            </a:r>
          </a:p>
          <a:p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[DATE]</a:t>
            </a:r>
          </a:p>
          <a:p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07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4EE8BB-6E0E-F64E-B1BA-DEBC743D8A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990" y="264403"/>
            <a:ext cx="8590685" cy="416036"/>
          </a:xfrm>
        </p:spPr>
        <p:txBody>
          <a:bodyPr/>
          <a:lstStyle/>
          <a:p>
            <a:r>
              <a:rPr lang="en" sz="2400">
                <a:latin typeface="Source Sans Pro" panose="020B0503030403020204" pitchFamily="34" charset="0"/>
                <a:ea typeface="Source Sans Pro" panose="020B0503030403020204" pitchFamily="34" charset="0"/>
              </a:rPr>
              <a:t>WHF RECOMMENDATIONS FOR GOVERNMENTS</a:t>
            </a:r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F6BFC-4FF3-534B-8D34-8A51F94376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8990" y="1029833"/>
            <a:ext cx="8622833" cy="3662818"/>
          </a:xfrm>
        </p:spPr>
        <p:txBody>
          <a:bodyPr numCol="2" spcCol="504000">
            <a:noAutofit/>
          </a:bodyPr>
          <a:lstStyle/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Regulate by prohibiting or restricting the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production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distribution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marketing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sale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, and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use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 of tobacco and recreational nicotine products.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Require manufacturers of tobacco and nicotine products to provide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evidence of safety 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of their products.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Regulate the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amounts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 of nicotine delivered by tobacco and nicotine products, including delivery devices.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Introduce or strengthen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pro-health excise taxes 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for tobacco and non-medical nicotine products.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Require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standardized packaging 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with pictorial health warnings and appropriate labelling on tobacco and nicotine products.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Prohibit the addition of </a:t>
            </a:r>
            <a:r>
              <a:rPr lang="en-US" sz="1200" err="1">
                <a:latin typeface="Source Sans Pro" panose="020B0503030403020204" pitchFamily="34" charset="0"/>
                <a:ea typeface="Source Sans Pro" panose="020B0503030403020204" pitchFamily="34" charset="0"/>
              </a:rPr>
              <a:t>flavouring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 agents 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in all tobacco and recreational nicotine products, including ENDS.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Prohibit the use of aerosol-generating tobacco and nicotine products in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indoor public places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workplaces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, and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public transports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Prohibit and monitor all direct and indirect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advertising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promotion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, and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sponsorship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 of tobacco and recreational nicotine products.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Prohibit and monitor the dissemination of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misleading claims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 on the health effects of tobacco and recreational nicotine products.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Regulate the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supply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 of and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retail access 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to tobacco and nicotine products.</a:t>
            </a:r>
          </a:p>
        </p:txBody>
      </p:sp>
    </p:spTree>
    <p:extLst>
      <p:ext uri="{BB962C8B-B14F-4D97-AF65-F5344CB8AC3E}">
        <p14:creationId xmlns:p14="http://schemas.microsoft.com/office/powerpoint/2010/main" val="300057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1E2B92-4179-2F37-D243-FABFD70511C5}"/>
              </a:ext>
            </a:extLst>
          </p:cNvPr>
          <p:cNvSpPr/>
          <p:nvPr/>
        </p:nvSpPr>
        <p:spPr>
          <a:xfrm>
            <a:off x="-9268" y="4293705"/>
            <a:ext cx="9162536" cy="849796"/>
          </a:xfrm>
          <a:prstGeom prst="rect">
            <a:avLst/>
          </a:prstGeom>
          <a:solidFill>
            <a:srgbClr val="F0E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6CD2A-A21D-EF18-E5B5-210EFD696462}"/>
              </a:ext>
            </a:extLst>
          </p:cNvPr>
          <p:cNvSpPr/>
          <p:nvPr/>
        </p:nvSpPr>
        <p:spPr>
          <a:xfrm>
            <a:off x="0" y="0"/>
            <a:ext cx="9144000" cy="42937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50">
              <a:solidFill>
                <a:srgbClr val="C00000"/>
              </a:solidFill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37843DBA-169C-45F7-B3E0-78CC6DC2244E}"/>
              </a:ext>
            </a:extLst>
          </p:cNvPr>
          <p:cNvSpPr txBox="1"/>
          <p:nvPr/>
        </p:nvSpPr>
        <p:spPr>
          <a:xfrm>
            <a:off x="0" y="14901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cap="all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THANK YOU</a:t>
            </a:r>
            <a:endParaRPr lang="fr-CH" sz="7200" b="1" cap="all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151CA20C-0CE7-53E2-6840-71EF606DD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72" y="4443927"/>
            <a:ext cx="1458452" cy="549350"/>
          </a:xfrm>
          <a:prstGeom prst="rect">
            <a:avLst/>
          </a:prstGeom>
        </p:spPr>
      </p:pic>
      <p:sp>
        <p:nvSpPr>
          <p:cNvPr id="2" name="ZoneTexte 4">
            <a:extLst>
              <a:ext uri="{FF2B5EF4-FFF2-40B4-BE49-F238E27FC236}">
                <a16:creationId xmlns:a16="http://schemas.microsoft.com/office/drawing/2014/main" id="{ADE8F2DA-8E29-E572-1D2B-FAD9C15BE331}"/>
              </a:ext>
            </a:extLst>
          </p:cNvPr>
          <p:cNvSpPr txBox="1"/>
          <p:nvPr/>
        </p:nvSpPr>
        <p:spPr>
          <a:xfrm>
            <a:off x="0" y="2598124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WORLDHEART.ORG</a:t>
            </a:r>
            <a:endParaRPr lang="en-GB" sz="15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9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2B3419-C74A-43B8-408C-79C92D1E5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990" y="260834"/>
            <a:ext cx="8590685" cy="416036"/>
          </a:xfrm>
        </p:spPr>
        <p:txBody>
          <a:bodyPr/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WHF POLICY BRIEF on nicotine</a:t>
            </a:r>
            <a:endParaRPr lang="en-CH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E78F4E-EA90-FB77-0423-31BA1B3696B1}"/>
              </a:ext>
            </a:extLst>
          </p:cNvPr>
          <p:cNvSpPr/>
          <p:nvPr/>
        </p:nvSpPr>
        <p:spPr>
          <a:xfrm>
            <a:off x="4750595" y="557212"/>
            <a:ext cx="4393406" cy="4586288"/>
          </a:xfrm>
          <a:prstGeom prst="rect">
            <a:avLst/>
          </a:prstGeom>
          <a:solidFill>
            <a:srgbClr val="F9F0E7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50">
              <a:solidFill>
                <a:srgbClr val="F5D2D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7DBF2E-65F9-E1A7-F6CB-FD12D9A9B705}"/>
              </a:ext>
            </a:extLst>
          </p:cNvPr>
          <p:cNvSpPr txBox="1"/>
          <p:nvPr/>
        </p:nvSpPr>
        <p:spPr>
          <a:xfrm>
            <a:off x="5155438" y="1198662"/>
            <a:ext cx="3583720" cy="328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pl-PL">
                <a:latin typeface="Source Sans Pro" panose="020B0503030403020204" pitchFamily="34" charset="0"/>
              </a:rPr>
              <a:t>The </a:t>
            </a:r>
            <a:r>
              <a:rPr lang="en-US">
                <a:latin typeface="Source Sans Pro" panose="020B0503030403020204" pitchFamily="34" charset="0"/>
              </a:rPr>
              <a:t>World Heart Federation Policy Brief </a:t>
            </a:r>
            <a:r>
              <a:rPr lang="en-US" b="1" i="1">
                <a:solidFill>
                  <a:srgbClr val="C00000"/>
                </a:solidFill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Nicotine and Cardiovascular Health: When Poison Is Addictive</a:t>
            </a:r>
            <a:r>
              <a:rPr lang="en-US">
                <a:solidFill>
                  <a:srgbClr val="C00000"/>
                </a:solidFill>
                <a:latin typeface="Source Sans Pro" panose="020B0503030403020204" pitchFamily="34" charset="0"/>
              </a:rPr>
              <a:t> </a:t>
            </a:r>
            <a:r>
              <a:rPr lang="en-US">
                <a:latin typeface="Source Sans Pro" panose="020B0503030403020204" pitchFamily="34" charset="0"/>
              </a:rPr>
              <a:t>summarizes the latest evidence on nicotine and heart health. 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endParaRPr lang="en-US">
              <a:latin typeface="Source Sans Pro" panose="020B0503030403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>
                <a:latin typeface="Source Sans Pro" panose="020B0503030403020204" pitchFamily="34" charset="0"/>
              </a:rPr>
              <a:t>It aims to raise awareness of the dangers associated with nicotine use, allowing readers to make informed decisions with regard to both traditional and newer tobacco and nicotine products.</a:t>
            </a:r>
            <a:endParaRPr lang="en-US" b="1">
              <a:solidFill>
                <a:srgbClr val="C00000"/>
              </a:solidFill>
              <a:latin typeface="Source Sans Pro" panose="020B0503030403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Picture 4" descr="A stack of black brochures&#10;&#10;Description automatically generated">
            <a:extLst>
              <a:ext uri="{FF2B5EF4-FFF2-40B4-BE49-F238E27FC236}">
                <a16:creationId xmlns:a16="http://schemas.microsoft.com/office/drawing/2014/main" id="{B40DAEFE-FBF7-4D3C-A27E-C7BD33895F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81" t="-147" r="13512" b="147"/>
          <a:stretch/>
        </p:blipFill>
        <p:spPr>
          <a:xfrm>
            <a:off x="1" y="550488"/>
            <a:ext cx="4750594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7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2B3419-C74A-43B8-408C-79C92D1E5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990" y="260834"/>
            <a:ext cx="8590685" cy="416036"/>
          </a:xfrm>
        </p:spPr>
        <p:txBody>
          <a:bodyPr/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Role of nicotine</a:t>
            </a:r>
            <a:endParaRPr lang="en-CH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E78F4E-EA90-FB77-0423-31BA1B3696B1}"/>
              </a:ext>
            </a:extLst>
          </p:cNvPr>
          <p:cNvSpPr/>
          <p:nvPr/>
        </p:nvSpPr>
        <p:spPr>
          <a:xfrm>
            <a:off x="0" y="557212"/>
            <a:ext cx="4393406" cy="4586288"/>
          </a:xfrm>
          <a:prstGeom prst="rect">
            <a:avLst/>
          </a:prstGeom>
          <a:solidFill>
            <a:srgbClr val="F9F0E7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50">
              <a:solidFill>
                <a:srgbClr val="F5D2D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7DBF2E-65F9-E1A7-F6CB-FD12D9A9B705}"/>
              </a:ext>
            </a:extLst>
          </p:cNvPr>
          <p:cNvSpPr txBox="1"/>
          <p:nvPr/>
        </p:nvSpPr>
        <p:spPr>
          <a:xfrm>
            <a:off x="404843" y="882220"/>
            <a:ext cx="3583720" cy="3936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>
                <a:latin typeface="Source Sans Pro" panose="020B0503030403020204" pitchFamily="34" charset="0"/>
              </a:rPr>
              <a:t>Nicotine is universally recognized as the </a:t>
            </a:r>
            <a:r>
              <a:rPr lang="en-US" b="1">
                <a:solidFill>
                  <a:srgbClr val="C00000"/>
                </a:solidFill>
                <a:latin typeface="Source Sans Pro" panose="020B0503030403020204" pitchFamily="34" charset="0"/>
              </a:rPr>
              <a:t>primary </a:t>
            </a:r>
            <a:r>
              <a:rPr lang="en-US">
                <a:solidFill>
                  <a:schemeClr val="accent6"/>
                </a:solidFill>
                <a:latin typeface="Source Sans Pro" panose="020B0503030403020204" pitchFamily="34" charset="0"/>
              </a:rPr>
              <a:t>addictive component </a:t>
            </a:r>
            <a:r>
              <a:rPr lang="en-GB">
                <a:latin typeface="Source Sans Pro" panose="020B0503030403020204" pitchFamily="34" charset="0"/>
              </a:rPr>
              <a:t>fuelling</a:t>
            </a:r>
            <a:r>
              <a:rPr lang="en-US">
                <a:latin typeface="Source Sans Pro" panose="020B0503030403020204" pitchFamily="34" charset="0"/>
              </a:rPr>
              <a:t> the continued use of tobacco and nicotine products worldwide.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endParaRPr lang="en-US">
              <a:latin typeface="Source Sans Pro" panose="020B0503030403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>
                <a:latin typeface="Source Sans Pro" panose="020B0503030403020204" pitchFamily="34" charset="0"/>
              </a:rPr>
              <a:t>The toxic compounds found in tobacco smoke and tar are generally cited as the main culprits behind the cardiovascular and respiratory diseases, as well as cancers, associated with tobacco use. </a:t>
            </a:r>
            <a:r>
              <a:rPr lang="en-US">
                <a:solidFill>
                  <a:schemeClr val="accent6"/>
                </a:solidFill>
                <a:latin typeface="Source Sans Pro" panose="020B0503030403020204" pitchFamily="34" charset="0"/>
              </a:rPr>
              <a:t>However, </a:t>
            </a:r>
            <a:r>
              <a:rPr lang="en-US" b="1">
                <a:solidFill>
                  <a:srgbClr val="C00000"/>
                </a:solidFill>
                <a:latin typeface="Source Sans Pro" panose="020B0503030403020204" pitchFamily="34" charset="0"/>
              </a:rPr>
              <a:t>nicotine is far from innocuous</a:t>
            </a:r>
            <a:r>
              <a:rPr lang="en-US">
                <a:solidFill>
                  <a:schemeClr val="accent6"/>
                </a:solidFill>
                <a:latin typeface="Source Sans Pro" panose="020B0503030403020204" pitchFamily="34" charset="0"/>
              </a:rPr>
              <a:t>, even on its own.</a:t>
            </a:r>
          </a:p>
        </p:txBody>
      </p:sp>
      <p:pic>
        <p:nvPicPr>
          <p:cNvPr id="5" name="Picture 4" descr="A group of people around a cigarette&#10;&#10;Description automatically generated">
            <a:extLst>
              <a:ext uri="{FF2B5EF4-FFF2-40B4-BE49-F238E27FC236}">
                <a16:creationId xmlns:a16="http://schemas.microsoft.com/office/drawing/2014/main" id="{6F5E0D0D-D3CE-94BB-6E0C-6D51C4041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59"/>
          <a:stretch/>
        </p:blipFill>
        <p:spPr>
          <a:xfrm>
            <a:off x="4393407" y="557211"/>
            <a:ext cx="4750594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0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2B3419-C74A-43B8-408C-79C92D1E5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990" y="260834"/>
            <a:ext cx="8590685" cy="416036"/>
          </a:xfrm>
        </p:spPr>
        <p:txBody>
          <a:bodyPr/>
          <a:lstStyle/>
          <a:p>
            <a:r>
              <a:rPr lang="en-US" sz="2400">
                <a:latin typeface="Source Sans Pro"/>
                <a:ea typeface="Source Sans Pro"/>
              </a:rPr>
              <a:t>tobacco industry NARRATIVE</a:t>
            </a:r>
            <a:endParaRPr lang="en-US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E78F4E-EA90-FB77-0423-31BA1B3696B1}"/>
              </a:ext>
            </a:extLst>
          </p:cNvPr>
          <p:cNvSpPr/>
          <p:nvPr/>
        </p:nvSpPr>
        <p:spPr>
          <a:xfrm>
            <a:off x="4750595" y="557212"/>
            <a:ext cx="4393406" cy="4586288"/>
          </a:xfrm>
          <a:prstGeom prst="rect">
            <a:avLst/>
          </a:prstGeom>
          <a:solidFill>
            <a:srgbClr val="F9F0E7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50">
              <a:solidFill>
                <a:srgbClr val="F5D2D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7DBF2E-65F9-E1A7-F6CB-FD12D9A9B705}"/>
              </a:ext>
            </a:extLst>
          </p:cNvPr>
          <p:cNvSpPr txBox="1"/>
          <p:nvPr/>
        </p:nvSpPr>
        <p:spPr>
          <a:xfrm>
            <a:off x="5155438" y="1366968"/>
            <a:ext cx="3583720" cy="2966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>
                <a:latin typeface="Source Sans Pro" panose="020B0503030403020204" pitchFamily="34" charset="0"/>
              </a:rPr>
              <a:t>The tobacco industry has actively and publicly denied the addictive nature of nicotine for decades. 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endParaRPr lang="en-US">
              <a:latin typeface="Source Sans Pro" panose="020B0503030403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GB">
                <a:latin typeface="Source Sans Pro" panose="020B0503030403020204" pitchFamily="34" charset="0"/>
              </a:rPr>
              <a:t>Nowadays, its strategy has shifted to spread the </a:t>
            </a:r>
            <a:r>
              <a:rPr lang="en-GB" b="1">
                <a:solidFill>
                  <a:srgbClr val="C00000"/>
                </a:solidFill>
                <a:latin typeface="Source Sans Pro" panose="020B0503030403020204" pitchFamily="34" charset="0"/>
              </a:rPr>
              <a:t>myth</a:t>
            </a:r>
            <a:r>
              <a:rPr lang="en-GB">
                <a:latin typeface="Source Sans Pro" panose="020B0503030403020204" pitchFamily="34" charset="0"/>
              </a:rPr>
              <a:t> that nicotine is </a:t>
            </a:r>
            <a:r>
              <a:rPr lang="en-GB" b="1" i="1">
                <a:solidFill>
                  <a:srgbClr val="C00000"/>
                </a:solidFill>
                <a:latin typeface="Source Sans Pro" panose="020B0503030403020204" pitchFamily="34" charset="0"/>
              </a:rPr>
              <a:t>as harmless as caffeine</a:t>
            </a:r>
            <a:r>
              <a:rPr lang="en-GB">
                <a:latin typeface="Source Sans Pro" panose="020B0503030403020204" pitchFamily="34" charset="0"/>
              </a:rPr>
              <a:t> in order to lobby for minimal regulations and promote its newer tobacco and nicotine products.</a:t>
            </a:r>
          </a:p>
        </p:txBody>
      </p:sp>
      <p:pic>
        <p:nvPicPr>
          <p:cNvPr id="5" name="Picture 4" descr="A person walking with a chain around a cigarette&#10;&#10;Description automatically generated">
            <a:extLst>
              <a:ext uri="{FF2B5EF4-FFF2-40B4-BE49-F238E27FC236}">
                <a16:creationId xmlns:a16="http://schemas.microsoft.com/office/drawing/2014/main" id="{CD6E8DFF-BF1E-10F9-1F7D-16426484D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59"/>
          <a:stretch/>
        </p:blipFill>
        <p:spPr>
          <a:xfrm>
            <a:off x="-1" y="557211"/>
            <a:ext cx="4750595" cy="45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6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4EE8BB-6E0E-F64E-B1BA-DEBC743D8A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990" y="264403"/>
            <a:ext cx="8590685" cy="416036"/>
          </a:xfrm>
        </p:spPr>
        <p:txBody>
          <a:bodyPr/>
          <a:lstStyle/>
          <a:p>
            <a:r>
              <a:rPr lang="en" sz="240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</a:t>
            </a:r>
            <a:r>
              <a:rPr lang="pl-PL" sz="240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can the policy brief help?</a:t>
            </a:r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F6BFC-4FF3-534B-8D34-8A51F94376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8990" y="1029832"/>
            <a:ext cx="8622833" cy="3831491"/>
          </a:xfrm>
        </p:spPr>
        <p:txBody>
          <a:bodyPr numCol="2" spcCol="504000">
            <a:noAutofit/>
          </a:bodyPr>
          <a:lstStyle/>
          <a:p>
            <a:pPr marL="428625" indent="-428625" algn="just">
              <a:lnSpc>
                <a:spcPct val="150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600" b="0">
                <a:latin typeface="Source Sans Pro" panose="020B0503030403020204" pitchFamily="34" charset="0"/>
                <a:ea typeface="Source Sans Pro" panose="020B0503030403020204" pitchFamily="34" charset="0"/>
              </a:rPr>
              <a:t>The policy brief reviews the latest scientific evidence on nicotine and cardiovascular health.</a:t>
            </a:r>
          </a:p>
          <a:p>
            <a:pPr marL="428625" indent="-428625" algn="just">
              <a:lnSpc>
                <a:spcPct val="150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600" b="0">
                <a:latin typeface="Source Sans Pro" panose="020B0503030403020204" pitchFamily="34" charset="0"/>
                <a:ea typeface="Source Sans Pro" panose="020B0503030403020204" pitchFamily="34" charset="0"/>
              </a:rPr>
              <a:t>The policy paper raises awareness about the harmful effects of nicotine on the cardiovascular system.</a:t>
            </a:r>
          </a:p>
          <a:p>
            <a:pPr marL="428625" indent="-428625" algn="just">
              <a:lnSpc>
                <a:spcPct val="150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600" b="0">
                <a:latin typeface="Source Sans Pro" panose="020B0503030403020204" pitchFamily="34" charset="0"/>
                <a:ea typeface="Source Sans Pro" panose="020B0503030403020204" pitchFamily="34" charset="0"/>
              </a:rPr>
              <a:t>The policy brief addresses common misconceptions to combat industry misinformation.</a:t>
            </a:r>
          </a:p>
          <a:p>
            <a:pPr marL="428625" indent="-428625" algn="just">
              <a:lnSpc>
                <a:spcPct val="150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endParaRPr lang="en-US" sz="1600" b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28625" indent="-428625" algn="just">
              <a:lnSpc>
                <a:spcPct val="150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600" b="0">
                <a:latin typeface="Source Sans Pro" panose="020B0503030403020204" pitchFamily="34" charset="0"/>
                <a:ea typeface="Source Sans Pro" panose="020B0503030403020204" pitchFamily="34" charset="0"/>
              </a:rPr>
              <a:t>The policy paper aims to inform and provide guidance to a wide range of stakeholders.</a:t>
            </a:r>
          </a:p>
          <a:p>
            <a:pPr marL="428625" indent="-428625" algn="just">
              <a:lnSpc>
                <a:spcPct val="150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600" b="0">
                <a:latin typeface="Source Sans Pro" panose="020B0503030403020204" pitchFamily="34" charset="0"/>
                <a:ea typeface="Source Sans Pro" panose="020B0503030403020204" pitchFamily="34" charset="0"/>
              </a:rPr>
              <a:t>The policy brief outlines a set of measures that stakeholders can implement to safeguard individual and public health.</a:t>
            </a:r>
          </a:p>
          <a:p>
            <a:pPr marL="428625" indent="-428625" algn="just">
              <a:lnSpc>
                <a:spcPct val="150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600" b="0">
                <a:latin typeface="Source Sans Pro" panose="020B0503030403020204" pitchFamily="34" charset="0"/>
                <a:ea typeface="Source Sans Pro" panose="020B0503030403020204" pitchFamily="34" charset="0"/>
              </a:rPr>
              <a:t>The policy paper strengthens the WHF Policy Brief </a:t>
            </a:r>
            <a:r>
              <a:rPr lang="en-US" sz="1600" i="1">
                <a:latin typeface="Source Sans Pro" panose="020B0503030403020204" pitchFamily="34" charset="0"/>
                <a:ea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E-Cigarettes: A New Threat to Cardiovascular Health</a:t>
            </a:r>
            <a:r>
              <a:rPr lang="en-US" sz="1600" b="0" i="1"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71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D7FB16-475B-C504-63CB-59BC994D3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418" y="251058"/>
            <a:ext cx="8590685" cy="416036"/>
          </a:xfrm>
        </p:spPr>
        <p:txBody>
          <a:bodyPr/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Nicotine &amp; cardiovascular health</a:t>
            </a:r>
          </a:p>
          <a:p>
            <a:endParaRPr lang="en-CH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Google Shape;631;p61">
            <a:extLst>
              <a:ext uri="{FF2B5EF4-FFF2-40B4-BE49-F238E27FC236}">
                <a16:creationId xmlns:a16="http://schemas.microsoft.com/office/drawing/2014/main" id="{83A9D674-CA23-CD8A-2E21-BC090A8CAB11}"/>
              </a:ext>
            </a:extLst>
          </p:cNvPr>
          <p:cNvSpPr txBox="1">
            <a:spLocks/>
          </p:cNvSpPr>
          <p:nvPr/>
        </p:nvSpPr>
        <p:spPr>
          <a:xfrm>
            <a:off x="539336" y="1014715"/>
            <a:ext cx="25200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n-US" sz="20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Nicotine</a:t>
            </a:r>
            <a:endParaRPr lang="en-US" sz="1600" b="1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Google Shape;632;p61">
            <a:extLst>
              <a:ext uri="{FF2B5EF4-FFF2-40B4-BE49-F238E27FC236}">
                <a16:creationId xmlns:a16="http://schemas.microsoft.com/office/drawing/2014/main" id="{3438FB3E-2EE0-B04F-5E3C-DF7C483BFFCB}"/>
              </a:ext>
            </a:extLst>
          </p:cNvPr>
          <p:cNvSpPr txBox="1">
            <a:spLocks/>
          </p:cNvSpPr>
          <p:nvPr/>
        </p:nvSpPr>
        <p:spPr>
          <a:xfrm>
            <a:off x="539336" y="1314237"/>
            <a:ext cx="2520000" cy="1105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4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…is a highly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toxic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addictive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 substance, associated with increased risks of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cardiovascular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respiratory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diseases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cancers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, as well as other health harms.</a:t>
            </a:r>
          </a:p>
        </p:txBody>
      </p:sp>
      <p:sp>
        <p:nvSpPr>
          <p:cNvPr id="6" name="Google Shape;633;p61">
            <a:extLst>
              <a:ext uri="{FF2B5EF4-FFF2-40B4-BE49-F238E27FC236}">
                <a16:creationId xmlns:a16="http://schemas.microsoft.com/office/drawing/2014/main" id="{11C7E987-55ED-6F24-24A3-42B26B162D7C}"/>
              </a:ext>
            </a:extLst>
          </p:cNvPr>
          <p:cNvSpPr txBox="1">
            <a:spLocks/>
          </p:cNvSpPr>
          <p:nvPr/>
        </p:nvSpPr>
        <p:spPr>
          <a:xfrm>
            <a:off x="3312000" y="1023476"/>
            <a:ext cx="25200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n-US" sz="20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Acute Nicotine </a:t>
            </a:r>
            <a:endParaRPr lang="en-US" sz="2000" b="1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Google Shape;634;p61">
            <a:extLst>
              <a:ext uri="{FF2B5EF4-FFF2-40B4-BE49-F238E27FC236}">
                <a16:creationId xmlns:a16="http://schemas.microsoft.com/office/drawing/2014/main" id="{E21D403C-5A80-FF7A-9C45-2406C273DE1D}"/>
              </a:ext>
            </a:extLst>
          </p:cNvPr>
          <p:cNvSpPr txBox="1">
            <a:spLocks/>
          </p:cNvSpPr>
          <p:nvPr/>
        </p:nvSpPr>
        <p:spPr>
          <a:xfrm>
            <a:off x="3307206" y="1309691"/>
            <a:ext cx="2520000" cy="750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…consumption leads to transient elevations in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heart rate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vascular tone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, and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blood pressure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8" name="Google Shape;635;p61">
            <a:extLst>
              <a:ext uri="{FF2B5EF4-FFF2-40B4-BE49-F238E27FC236}">
                <a16:creationId xmlns:a16="http://schemas.microsoft.com/office/drawing/2014/main" id="{70F12AFA-E9A4-B09D-3C5C-52A95220FB05}"/>
              </a:ext>
            </a:extLst>
          </p:cNvPr>
          <p:cNvSpPr txBox="1">
            <a:spLocks/>
          </p:cNvSpPr>
          <p:nvPr/>
        </p:nvSpPr>
        <p:spPr>
          <a:xfrm>
            <a:off x="6084664" y="1028599"/>
            <a:ext cx="25200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n-US" sz="20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Chronic Nicotine </a:t>
            </a:r>
            <a:endParaRPr lang="en-US" sz="1600" b="1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Google Shape;636;p61">
            <a:extLst>
              <a:ext uri="{FF2B5EF4-FFF2-40B4-BE49-F238E27FC236}">
                <a16:creationId xmlns:a16="http://schemas.microsoft.com/office/drawing/2014/main" id="{8CF3527D-4BB2-5714-9212-4F9AE7962586}"/>
              </a:ext>
            </a:extLst>
          </p:cNvPr>
          <p:cNvSpPr txBox="1">
            <a:spLocks/>
          </p:cNvSpPr>
          <p:nvPr/>
        </p:nvSpPr>
        <p:spPr>
          <a:xfrm>
            <a:off x="6075076" y="1309691"/>
            <a:ext cx="2520000" cy="1105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…consumption is associated with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accelerated atherosclerosis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coronary heart disease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congestive heart failure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cardiac dysrhythmias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, and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thrombosis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10" name="Google Shape;637;p61">
            <a:extLst>
              <a:ext uri="{FF2B5EF4-FFF2-40B4-BE49-F238E27FC236}">
                <a16:creationId xmlns:a16="http://schemas.microsoft.com/office/drawing/2014/main" id="{A155E983-35A3-0C1F-0D39-8689DADBB70E}"/>
              </a:ext>
            </a:extLst>
          </p:cNvPr>
          <p:cNvSpPr txBox="1">
            <a:spLocks/>
          </p:cNvSpPr>
          <p:nvPr/>
        </p:nvSpPr>
        <p:spPr>
          <a:xfrm>
            <a:off x="539336" y="2716750"/>
            <a:ext cx="25200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n" sz="20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Nicotine</a:t>
            </a:r>
          </a:p>
        </p:txBody>
      </p:sp>
      <p:sp>
        <p:nvSpPr>
          <p:cNvPr id="11" name="Google Shape;638;p61">
            <a:extLst>
              <a:ext uri="{FF2B5EF4-FFF2-40B4-BE49-F238E27FC236}">
                <a16:creationId xmlns:a16="http://schemas.microsoft.com/office/drawing/2014/main" id="{E4FAB17E-21C7-D7E7-A0E8-5CF4222E6208}"/>
              </a:ext>
            </a:extLst>
          </p:cNvPr>
          <p:cNvSpPr txBox="1">
            <a:spLocks/>
          </p:cNvSpPr>
          <p:nvPr/>
        </p:nvSpPr>
        <p:spPr>
          <a:xfrm>
            <a:off x="539336" y="3022026"/>
            <a:ext cx="2520000" cy="946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…is confirmed to be as addictive as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cocaine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 or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heroin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. Most smokers would not use tobacco products, if not for nicotine.</a:t>
            </a:r>
          </a:p>
        </p:txBody>
      </p:sp>
      <p:sp>
        <p:nvSpPr>
          <p:cNvPr id="14" name="Google Shape;641;p61">
            <a:extLst>
              <a:ext uri="{FF2B5EF4-FFF2-40B4-BE49-F238E27FC236}">
                <a16:creationId xmlns:a16="http://schemas.microsoft.com/office/drawing/2014/main" id="{A2ABCFAD-3C14-56C5-0069-62D6EA5EB4E4}"/>
              </a:ext>
            </a:extLst>
          </p:cNvPr>
          <p:cNvSpPr txBox="1">
            <a:spLocks/>
          </p:cNvSpPr>
          <p:nvPr/>
        </p:nvSpPr>
        <p:spPr>
          <a:xfrm>
            <a:off x="6075076" y="2716750"/>
            <a:ext cx="25200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n-US" sz="20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NRTs</a:t>
            </a:r>
            <a:endParaRPr lang="en-US" sz="2000" b="1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Google Shape;642;p61">
            <a:extLst>
              <a:ext uri="{FF2B5EF4-FFF2-40B4-BE49-F238E27FC236}">
                <a16:creationId xmlns:a16="http://schemas.microsoft.com/office/drawing/2014/main" id="{70DAEEF3-D24A-306D-155B-892D30831E89}"/>
              </a:ext>
            </a:extLst>
          </p:cNvPr>
          <p:cNvSpPr txBox="1">
            <a:spLocks/>
          </p:cNvSpPr>
          <p:nvPr/>
        </p:nvSpPr>
        <p:spPr>
          <a:xfrm>
            <a:off x="6075076" y="3022026"/>
            <a:ext cx="2520000" cy="1586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4000"/>
              </a:lnSpc>
              <a:spcAft>
                <a:spcPts val="800"/>
              </a:spcAft>
            </a:pPr>
            <a:r>
              <a:rPr lang="en-US" sz="1200" kern="10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…are approved </a:t>
            </a:r>
            <a:r>
              <a:rPr lang="en-US" sz="1200" b="1" kern="10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first-line medications </a:t>
            </a:r>
            <a:r>
              <a:rPr lang="en-US" sz="1200" kern="10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for the treatment and management of tobacco dependence. In contrast to e-cigarettes, the </a:t>
            </a:r>
            <a:r>
              <a:rPr lang="en-US" sz="1200" b="1" kern="10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long-term safety </a:t>
            </a:r>
            <a:r>
              <a:rPr lang="en-US" sz="1200" kern="10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of NRTs is well documented.</a:t>
            </a:r>
            <a:endParaRPr lang="en-CH" sz="1200" kern="10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639;p61">
            <a:extLst>
              <a:ext uri="{FF2B5EF4-FFF2-40B4-BE49-F238E27FC236}">
                <a16:creationId xmlns:a16="http://schemas.microsoft.com/office/drawing/2014/main" id="{27DDE9BA-6742-8EC0-6B82-F5A6FB136A0D}"/>
              </a:ext>
            </a:extLst>
          </p:cNvPr>
          <p:cNvSpPr txBox="1">
            <a:spLocks/>
          </p:cNvSpPr>
          <p:nvPr/>
        </p:nvSpPr>
        <p:spPr>
          <a:xfrm>
            <a:off x="3316794" y="2716750"/>
            <a:ext cx="25200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n" sz="20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Newer Products</a:t>
            </a:r>
          </a:p>
        </p:txBody>
      </p:sp>
      <p:sp>
        <p:nvSpPr>
          <p:cNvPr id="19" name="Google Shape;640;p61">
            <a:extLst>
              <a:ext uri="{FF2B5EF4-FFF2-40B4-BE49-F238E27FC236}">
                <a16:creationId xmlns:a16="http://schemas.microsoft.com/office/drawing/2014/main" id="{2BBAFC98-4596-B7B5-F0FC-CB13590A92C4}"/>
              </a:ext>
            </a:extLst>
          </p:cNvPr>
          <p:cNvSpPr txBox="1">
            <a:spLocks/>
          </p:cNvSpPr>
          <p:nvPr/>
        </p:nvSpPr>
        <p:spPr>
          <a:xfrm>
            <a:off x="3316794" y="3022026"/>
            <a:ext cx="2520000" cy="1586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n-US"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…such as e-cigarettes and heated tobacco products are associated with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increased risks </a:t>
            </a:r>
            <a:r>
              <a:rPr lang="en-US"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 heart disease. Modern e-cigarettes can deliver nicotine levels that are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comparable</a:t>
            </a:r>
            <a:r>
              <a:rPr lang="en-US"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to, or </a:t>
            </a:r>
            <a:r>
              <a:rPr lang="en-US" sz="12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higher</a:t>
            </a:r>
            <a:r>
              <a:rPr lang="en-US"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than, traditional cigarettes.</a:t>
            </a:r>
          </a:p>
        </p:txBody>
      </p:sp>
    </p:spTree>
    <p:extLst>
      <p:ext uri="{BB962C8B-B14F-4D97-AF65-F5344CB8AC3E}">
        <p14:creationId xmlns:p14="http://schemas.microsoft.com/office/powerpoint/2010/main" val="234721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D7FB16-475B-C504-63CB-59BC994D3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418" y="251058"/>
            <a:ext cx="8590685" cy="416036"/>
          </a:xfrm>
        </p:spPr>
        <p:txBody>
          <a:bodyPr/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EFFECTS OF Nicotine ON THE cardiovascular system</a:t>
            </a:r>
          </a:p>
          <a:p>
            <a:endParaRPr lang="en-CH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7B36D2-5366-C485-FD98-2D9EF4C69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160692"/>
              </p:ext>
            </p:extLst>
          </p:nvPr>
        </p:nvGraphicFramePr>
        <p:xfrm>
          <a:off x="612000" y="1504730"/>
          <a:ext cx="7920000" cy="254621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349430226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7559385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122966122"/>
                    </a:ext>
                  </a:extLst>
                </a:gridCol>
              </a:tblGrid>
              <a:tr h="351654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PARAMETERS</a:t>
                      </a:r>
                      <a:endParaRPr lang="en-CH" sz="1200" b="1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EFFECTS OF NICOTINE</a:t>
                      </a:r>
                      <a:endParaRPr lang="en-CH" sz="1200" b="1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POTENTIAL COMPLICATIONS</a:t>
                      </a:r>
                      <a:endParaRPr lang="en-CH" sz="1200" b="1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24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Heart Rate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Increase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Acute Tachycardia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9316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Blood Pressure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Increase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Acute Hypertension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1821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Coronary Vasodilator Reserve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Decrease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Myocardial Ischemia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142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Actions on Blood Vessels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 algn="ctr"/>
                      <a:r>
                        <a:rPr lang="en-GB" sz="1200" b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Cutaneous Vessels</a:t>
                      </a:r>
                      <a:endParaRPr lang="en-CH" sz="1200" b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 algn="ctr"/>
                      <a:r>
                        <a:rPr lang="en-GB" sz="1200" b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Skeletal Muscles</a:t>
                      </a:r>
                      <a:endParaRPr lang="en-CH" sz="1200" b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 algn="ctr"/>
                      <a:r>
                        <a:rPr lang="en-GB" sz="1200" b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Peripheral Vascular Resistance</a:t>
                      </a:r>
                      <a:endParaRPr lang="en-CH" sz="1200" b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Vasoconstriction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Vasodilatation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Increase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Hypertension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2005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Blood Viscosity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Increase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Thrombosis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17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Platelet Aggregation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Increase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Thrombosis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1888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Production and Release of Nitric Oxide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Decrease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Endothelial Dysfunction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2017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Total and LDL-Cholesterol Levels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Increase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Accelerated Atherosclerosis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5099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Insulin Resistance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Increase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Macrovascular Complications</a:t>
                      </a:r>
                      <a:endParaRPr lang="en-CH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8117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78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2B3419-C74A-43B8-408C-79C92D1E5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990" y="260834"/>
            <a:ext cx="8590685" cy="416036"/>
          </a:xfrm>
        </p:spPr>
        <p:txBody>
          <a:bodyPr/>
          <a:lstStyle/>
          <a:p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REGULATION OF TOBACCO AND NICOTINE PRODUCTS</a:t>
            </a:r>
            <a:endParaRPr lang="en-CH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E78F4E-EA90-FB77-0423-31BA1B3696B1}"/>
              </a:ext>
            </a:extLst>
          </p:cNvPr>
          <p:cNvSpPr/>
          <p:nvPr/>
        </p:nvSpPr>
        <p:spPr>
          <a:xfrm>
            <a:off x="4750595" y="557212"/>
            <a:ext cx="4393406" cy="4586288"/>
          </a:xfrm>
          <a:prstGeom prst="rect">
            <a:avLst/>
          </a:prstGeom>
          <a:solidFill>
            <a:srgbClr val="F9F0E7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50">
              <a:solidFill>
                <a:srgbClr val="F5D2D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7DBF2E-65F9-E1A7-F6CB-FD12D9A9B705}"/>
              </a:ext>
            </a:extLst>
          </p:cNvPr>
          <p:cNvSpPr txBox="1"/>
          <p:nvPr/>
        </p:nvSpPr>
        <p:spPr>
          <a:xfrm>
            <a:off x="5155438" y="1043803"/>
            <a:ext cx="3583720" cy="361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chemeClr val="tx1"/>
                </a:solidFill>
                <a:latin typeface="Source Sans Pro" panose="020B0503030403020204" pitchFamily="34" charset="0"/>
              </a:rPr>
              <a:t>A myriad of tobacco and nicotine products remain </a:t>
            </a:r>
            <a:r>
              <a:rPr lang="en-US" b="1">
                <a:solidFill>
                  <a:srgbClr val="C00000"/>
                </a:solidFill>
                <a:latin typeface="Source Sans Pro" panose="020B0503030403020204" pitchFamily="34" charset="0"/>
              </a:rPr>
              <a:t>insufficiently</a:t>
            </a:r>
            <a:r>
              <a:rPr lang="en-US">
                <a:solidFill>
                  <a:schemeClr val="tx1"/>
                </a:solidFill>
                <a:latin typeface="Source Sans Pro" panose="020B0503030403020204" pitchFamily="34" charset="0"/>
              </a:rPr>
              <a:t> and/or </a:t>
            </a:r>
            <a:r>
              <a:rPr lang="en-US" b="1">
                <a:solidFill>
                  <a:srgbClr val="C00000"/>
                </a:solidFill>
                <a:latin typeface="Source Sans Pro" panose="020B0503030403020204" pitchFamily="34" charset="0"/>
              </a:rPr>
              <a:t>inadequately</a:t>
            </a:r>
            <a:r>
              <a:rPr lang="en-US">
                <a:solidFill>
                  <a:schemeClr val="tx1"/>
                </a:solidFill>
                <a:latin typeface="Source Sans Pro" panose="020B0503030403020204" pitchFamily="34" charset="0"/>
              </a:rPr>
              <a:t> regulated.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endParaRPr lang="en-US" b="1">
              <a:solidFill>
                <a:srgbClr val="C00000"/>
              </a:solidFill>
              <a:latin typeface="Source Sans Pro" panose="020B0503030403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b="1">
                <a:solidFill>
                  <a:srgbClr val="C00000"/>
                </a:solidFill>
                <a:latin typeface="Source Sans Pro" panose="020B0503030403020204" pitchFamily="34" charset="0"/>
              </a:rPr>
              <a:t>Governments</a:t>
            </a:r>
            <a:r>
              <a:rPr lang="en-US">
                <a:latin typeface="Source Sans Pro" panose="020B0503030403020204" pitchFamily="34" charset="0"/>
              </a:rPr>
              <a:t>, </a:t>
            </a:r>
            <a:r>
              <a:rPr lang="en-US" b="1">
                <a:solidFill>
                  <a:srgbClr val="C00000"/>
                </a:solidFill>
                <a:latin typeface="Source Sans Pro" panose="020B0503030403020204" pitchFamily="34" charset="0"/>
              </a:rPr>
              <a:t>civil society organizations</a:t>
            </a:r>
            <a:r>
              <a:rPr lang="en-US">
                <a:latin typeface="Source Sans Pro" panose="020B0503030403020204" pitchFamily="34" charset="0"/>
              </a:rPr>
              <a:t>, </a:t>
            </a:r>
            <a:r>
              <a:rPr lang="en-US" b="1">
                <a:solidFill>
                  <a:srgbClr val="C00000"/>
                </a:solidFill>
                <a:latin typeface="Source Sans Pro" panose="020B0503030403020204" pitchFamily="34" charset="0"/>
              </a:rPr>
              <a:t>healthcare professionals</a:t>
            </a:r>
            <a:r>
              <a:rPr lang="en-US">
                <a:latin typeface="Source Sans Pro" panose="020B0503030403020204" pitchFamily="34" charset="0"/>
              </a:rPr>
              <a:t>, </a:t>
            </a:r>
            <a:r>
              <a:rPr lang="en-US" b="1">
                <a:solidFill>
                  <a:srgbClr val="C00000"/>
                </a:solidFill>
                <a:latin typeface="Source Sans Pro" panose="020B0503030403020204" pitchFamily="34" charset="0"/>
              </a:rPr>
              <a:t>researchers</a:t>
            </a:r>
            <a:r>
              <a:rPr lang="en-US">
                <a:latin typeface="Source Sans Pro" panose="020B0503030403020204" pitchFamily="34" charset="0"/>
              </a:rPr>
              <a:t>, and </a:t>
            </a:r>
            <a:r>
              <a:rPr lang="en-US" b="1">
                <a:solidFill>
                  <a:srgbClr val="C00000"/>
                </a:solidFill>
                <a:latin typeface="Source Sans Pro" panose="020B0503030403020204" pitchFamily="34" charset="0"/>
              </a:rPr>
              <a:t>individuals </a:t>
            </a:r>
            <a:r>
              <a:rPr lang="en-US">
                <a:latin typeface="Source Sans Pro" panose="020B0503030403020204" pitchFamily="34" charset="0"/>
              </a:rPr>
              <a:t>can all play a key role in enacting and/or implementing measures to stop the global tobacco epidemic in its track and </a:t>
            </a:r>
            <a:r>
              <a:rPr lang="en-US" b="1">
                <a:solidFill>
                  <a:srgbClr val="C00000"/>
                </a:solidFill>
                <a:latin typeface="Source Sans Pro" panose="020B0503030403020204" pitchFamily="34" charset="0"/>
              </a:rPr>
              <a:t>protect future generations</a:t>
            </a:r>
            <a:r>
              <a:rPr lang="en-US">
                <a:latin typeface="Source Sans Pro" panose="020B0503030403020204" pitchFamily="34" charset="0"/>
              </a:rPr>
              <a:t> from new threats.</a:t>
            </a:r>
            <a:endParaRPr lang="en-GB">
              <a:latin typeface="Source Sans Pro" panose="020B0503030403020204" pitchFamily="34" charset="0"/>
            </a:endParaRPr>
          </a:p>
        </p:txBody>
      </p:sp>
      <p:pic>
        <p:nvPicPr>
          <p:cNvPr id="7" name="Picture 6" descr="A group of people walking and playing&#10;&#10;Description automatically generated">
            <a:extLst>
              <a:ext uri="{FF2B5EF4-FFF2-40B4-BE49-F238E27FC236}">
                <a16:creationId xmlns:a16="http://schemas.microsoft.com/office/drawing/2014/main" id="{1B6C8021-205F-0BEC-2201-111073936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36"/>
          <a:stretch/>
        </p:blipFill>
        <p:spPr>
          <a:xfrm>
            <a:off x="0" y="557212"/>
            <a:ext cx="4754376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4EE8BB-6E0E-F64E-B1BA-DEBC743D8A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990" y="264403"/>
            <a:ext cx="8590685" cy="416036"/>
          </a:xfrm>
        </p:spPr>
        <p:txBody>
          <a:bodyPr/>
          <a:lstStyle/>
          <a:p>
            <a:r>
              <a:rPr lang="en" sz="2400">
                <a:latin typeface="Source Sans Pro" panose="020B0503030403020204" pitchFamily="34" charset="0"/>
                <a:ea typeface="Source Sans Pro" panose="020B0503030403020204" pitchFamily="34" charset="0"/>
              </a:rPr>
              <a:t>WHF RECOMMENDATIONS FOR all stakeholders</a:t>
            </a:r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F6BFC-4FF3-534B-8D34-8A51F94376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8990" y="1029833"/>
            <a:ext cx="8622833" cy="3849264"/>
          </a:xfrm>
        </p:spPr>
        <p:txBody>
          <a:bodyPr numCol="2" spcCol="504000">
            <a:noAutofit/>
          </a:bodyPr>
          <a:lstStyle/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All people, particularly those with cardiovascular risk factors or disease, should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refrain from using tobacco and non-medical nicotine products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Educators and community leaders should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raise public awareness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, particularly through educational activities dedicated to special populations: adolescents, young adults, and women.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All health care providers should systematically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 recommend tobacco cessation 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 provide tobacco cessation services 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or referrals to patients as standard of care. 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The health care community, civil society, and public should constantly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call on governments to implement and enforce regulatory measures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 that protect public health from tobacco and non-medical nicotine products and from the vested interests of the tobacco industry.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Researchers should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study the long-term effects 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of ENDS, HTP, and other newer recreational nicotine products on cardiovascular health.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Researchers should further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probe the drivers of disparities 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in nicotine and tobacco product use globally and within vulnerable or marginalized communities in a country.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All researchers, academic institutions, and medical and scientific journals should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reject tobacco industry collaboration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refrain from publishing and/or presenting studies funded by the tobacco industry</a:t>
            </a:r>
            <a:r>
              <a:rPr lang="en-US" sz="1200" b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endParaRPr lang="en-US" sz="1200" b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58694"/>
      </p:ext>
    </p:extLst>
  </p:cSld>
  <p:clrMapOvr>
    <a:masterClrMapping/>
  </p:clrMapOvr>
</p:sld>
</file>

<file path=ppt/theme/theme1.xml><?xml version="1.0" encoding="utf-8"?>
<a:theme xmlns:a="http://schemas.openxmlformats.org/drawingml/2006/main" name="Management Consulting Toolkit by Slidesgo">
  <a:themeElements>
    <a:clrScheme name="Simple Light">
      <a:dk1>
        <a:srgbClr val="000000"/>
      </a:dk1>
      <a:lt1>
        <a:srgbClr val="FFFFFF"/>
      </a:lt1>
      <a:dk2>
        <a:srgbClr val="4A8CFF"/>
      </a:dk2>
      <a:lt2>
        <a:srgbClr val="EFEFEF"/>
      </a:lt2>
      <a:accent1>
        <a:srgbClr val="003BA3"/>
      </a:accent1>
      <a:accent2>
        <a:srgbClr val="000000"/>
      </a:accent2>
      <a:accent3>
        <a:srgbClr val="4A8CFF"/>
      </a:accent3>
      <a:accent4>
        <a:srgbClr val="EFEFEF"/>
      </a:accent4>
      <a:accent5>
        <a:srgbClr val="003BA3"/>
      </a:accent5>
      <a:accent6>
        <a:srgbClr val="000000"/>
      </a:accent6>
      <a:hlink>
        <a:srgbClr val="003B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178BE82DEDC14A92B0701B26B279D4" ma:contentTypeVersion="21" ma:contentTypeDescription="Create a new document." ma:contentTypeScope="" ma:versionID="afa43bce0fd3d5d542d24b1021007074">
  <xsd:schema xmlns:xsd="http://www.w3.org/2001/XMLSchema" xmlns:xs="http://www.w3.org/2001/XMLSchema" xmlns:p="http://schemas.microsoft.com/office/2006/metadata/properties" xmlns:ns1="http://schemas.microsoft.com/sharepoint/v3" xmlns:ns2="5427382d-3cab-487d-a0e6-e43e33eab89a" xmlns:ns3="6c9bbf08-dcc7-451a-b7f9-e42fdbcd832b" targetNamespace="http://schemas.microsoft.com/office/2006/metadata/properties" ma:root="true" ma:fieldsID="20e884752b9670c7cbd680ccd3b1a31b" ns1:_="" ns2:_="" ns3:_="">
    <xsd:import namespace="http://schemas.microsoft.com/sharepoint/v3"/>
    <xsd:import namespace="5427382d-3cab-487d-a0e6-e43e33eab89a"/>
    <xsd:import namespace="6c9bbf08-dcc7-451a-b7f9-e42fdbcd832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ModernAudienceTargetUserField" minOccurs="0"/>
                <xsd:element ref="ns2:_ModernAudienceAadObjectIds" minOccurs="0"/>
                <xsd:element ref="ns2:MediaServiceObjectDetectorVersions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7382d-3cab-487d-a0e6-e43e33eab8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d26e1da-dea1-4a9a-966f-5157f66921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ModernAudienceTargetUserField" ma:index="26" nillable="true" ma:displayName="Audience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27" nillable="true" ma:displayName="AudienceIds" ma:list="{20fde041-f612-44ec-9f06-d8d435123c56}" ma:internalName="_ModernAudienceAadObjectIds" ma:readOnly="true" ma:showField="_AadObjectIdForUser" ma:web="6c9bbf08-dcc7-451a-b7f9-e42fdbcd83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mage" ma:index="29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bbf08-dcc7-451a-b7f9-e42fdbcd8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472677a-3fbd-491e-b247-16f54fd42231}" ma:internalName="TaxCatchAll" ma:showField="CatchAllData" ma:web="6c9bbf08-dcc7-451a-b7f9-e42fdbcd83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27382d-3cab-487d-a0e6-e43e33eab89a">
      <Terms xmlns="http://schemas.microsoft.com/office/infopath/2007/PartnerControls"/>
    </lcf76f155ced4ddcb4097134ff3c332f>
    <TaxCatchAll xmlns="6c9bbf08-dcc7-451a-b7f9-e42fdbcd832b" xsi:nil="true"/>
    <PublishingExpirationDate xmlns="http://schemas.microsoft.com/sharepoint/v3" xsi:nil="true"/>
    <PublishingStartDate xmlns="http://schemas.microsoft.com/sharepoint/v3" xsi:nil="true"/>
    <_ModernAudienceTargetUserField xmlns="5427382d-3cab-487d-a0e6-e43e33eab89a">
      <UserInfo>
        <DisplayName/>
        <AccountId xsi:nil="true"/>
        <AccountType/>
      </UserInfo>
    </_ModernAudienceTargetUserField>
    <image xmlns="5427382d-3cab-487d-a0e6-e43e33eab89a" xsi:nil="true"/>
  </documentManagement>
</p:properties>
</file>

<file path=customXml/itemProps1.xml><?xml version="1.0" encoding="utf-8"?>
<ds:datastoreItem xmlns:ds="http://schemas.openxmlformats.org/officeDocument/2006/customXml" ds:itemID="{3CD6BACC-A7CB-4EF1-A08C-EAF342E629CE}"/>
</file>

<file path=customXml/itemProps2.xml><?xml version="1.0" encoding="utf-8"?>
<ds:datastoreItem xmlns:ds="http://schemas.openxmlformats.org/officeDocument/2006/customXml" ds:itemID="{C49806EC-0FAD-4409-B1E6-DD092B9D7B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07173E-477F-4A0D-87DC-726A14BBFB10}">
  <ds:schemaRefs>
    <ds:schemaRef ds:uri="6c9bbf08-dcc7-451a-b7f9-e42fdbcd832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schemas.openxmlformats.org/package/2006/metadata/core-properties"/>
    <ds:schemaRef ds:uri="5427382d-3cab-487d-a0e6-e43e33eab8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991</Words>
  <Application>Microsoft Office PowerPoint</Application>
  <PresentationFormat>On-screen Show (16:9)</PresentationFormat>
  <Paragraphs>99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Source Sans Pro</vt:lpstr>
      <vt:lpstr>Montserrat</vt:lpstr>
      <vt:lpstr>Brandon Grotesque Bold</vt:lpstr>
      <vt:lpstr>Brandon Text Regular</vt:lpstr>
      <vt:lpstr>Brandon Text Bold</vt:lpstr>
      <vt:lpstr>Arial</vt:lpstr>
      <vt:lpstr>Management Consulting Toolkit by Slidesgo</vt:lpstr>
      <vt:lpstr>NICOTINE AND CARDIOVASCULAR HEALTH: WHEN POISON IS ADDICTIVE  A WORLD HEART FEDERATION POLICY BRIEF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WHF Physical Activity Policy Brief</dc:title>
  <dc:creator>Mihela Kralj</dc:creator>
  <cp:lastModifiedBy>Mihela Kralj</cp:lastModifiedBy>
  <cp:revision>2</cp:revision>
  <cp:lastPrinted>2023-11-28T10:01:01Z</cp:lastPrinted>
  <dcterms:modified xsi:type="dcterms:W3CDTF">2023-12-05T12:21:07Z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0x0101000E178BE82DEDC14A92B0701B26B279D4</vt:lpwstr>
  </property>
  <property fmtid="{D5CDD505-2E9C-101B-9397-08002B2CF9AE}" pid="3" name="MediaServiceImageTags">
    <vt:lpwstr/>
  </property>
</Properties>
</file>