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4"/>
  </p:sldMasterIdLst>
  <p:notesMasterIdLst>
    <p:notesMasterId r:id="rId20"/>
  </p:notesMasterIdLst>
  <p:sldIdLst>
    <p:sldId id="415" r:id="rId5"/>
    <p:sldId id="416" r:id="rId6"/>
    <p:sldId id="430" r:id="rId7"/>
    <p:sldId id="420" r:id="rId8"/>
    <p:sldId id="417" r:id="rId9"/>
    <p:sldId id="431" r:id="rId10"/>
    <p:sldId id="432" r:id="rId11"/>
    <p:sldId id="434" r:id="rId12"/>
    <p:sldId id="421" r:id="rId13"/>
    <p:sldId id="433" r:id="rId14"/>
    <p:sldId id="418" r:id="rId15"/>
    <p:sldId id="419" r:id="rId16"/>
    <p:sldId id="424" r:id="rId17"/>
    <p:sldId id="427" r:id="rId18"/>
    <p:sldId id="411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0FF3DD-704B-E878-38A9-0615DA90B3DD}" name="Yunshu Wang" initials="YW" userId="S::Yunshu.Wang@worldheart.org::68990948-d73b-4ce1-ba18-9c534d0066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1B26"/>
    <a:srgbClr val="C00000"/>
    <a:srgbClr val="F9F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1F2C5-7481-486A-BB7A-31A5A16DF973}" v="9" dt="2024-04-02T15:59:25.349"/>
  </p1510:revLst>
</p1510:revInfo>
</file>

<file path=ppt/tableStyles.xml><?xml version="1.0" encoding="utf-8"?>
<a:tblStyleLst xmlns:a="http://schemas.openxmlformats.org/drawingml/2006/main" def="{EF63D3E5-0D13-435F-96E9-526FD5FE286C}">
  <a:tblStyle styleId="{EF63D3E5-0D13-435F-96E9-526FD5FE28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8210" autoAdjust="0"/>
  </p:normalViewPr>
  <p:slideViewPr>
    <p:cSldViewPr snapToGrid="0">
      <p:cViewPr varScale="1">
        <p:scale>
          <a:sx n="147" d="100"/>
          <a:sy n="147" d="100"/>
        </p:scale>
        <p:origin x="56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Source Sans Pro" panose="020B0503030403020204" pitchFamily="34" charset="0"/>
        <a:ea typeface="Source Sans Pro" panose="020B0503030403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96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969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22F24-4191-5856-C8E5-B3255C0F3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2D4004-9C5B-AB9D-44AC-CB6E45159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64CD349-8079-F26A-405D-B5FB9BC54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65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47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886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5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04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C877A3-6937-9441-A86E-040897A88E21}"/>
              </a:ext>
            </a:extLst>
          </p:cNvPr>
          <p:cNvSpPr/>
          <p:nvPr userDrawn="1"/>
        </p:nvSpPr>
        <p:spPr>
          <a:xfrm>
            <a:off x="1" y="1"/>
            <a:ext cx="9143999" cy="3953435"/>
          </a:xfrm>
          <a:prstGeom prst="rect">
            <a:avLst/>
          </a:prstGeom>
          <a:solidFill>
            <a:srgbClr val="D61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50">
              <a:solidFill>
                <a:srgbClr val="C00000"/>
              </a:solidFill>
            </a:endParaRP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D676C427-E557-614A-A33B-E846BCFDA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4900" y="4324926"/>
            <a:ext cx="1458452" cy="5493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651150F-AA3D-4749-80FC-566F6D9BA7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6680" y="900743"/>
            <a:ext cx="8110640" cy="17907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en-CH" sz="4000" b="1" kern="1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CH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8AC312-1986-1248-A019-9C91A244D1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6680" y="3308985"/>
            <a:ext cx="8110640" cy="4686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buNone/>
              <a:defRPr lang="en-CH" sz="1875" kern="1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DATE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00496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6C0F98-29FC-85C5-DAB4-8AA591511CF7}"/>
              </a:ext>
            </a:extLst>
          </p:cNvPr>
          <p:cNvSpPr/>
          <p:nvPr userDrawn="1"/>
        </p:nvSpPr>
        <p:spPr>
          <a:xfrm>
            <a:off x="0" y="-2721"/>
            <a:ext cx="9144000" cy="551622"/>
          </a:xfrm>
          <a:prstGeom prst="rect">
            <a:avLst/>
          </a:prstGeom>
          <a:solidFill>
            <a:srgbClr val="D61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F6F28-9EB0-9A49-8A37-0A2DAF20D27E}"/>
              </a:ext>
            </a:extLst>
          </p:cNvPr>
          <p:cNvSpPr/>
          <p:nvPr userDrawn="1"/>
        </p:nvSpPr>
        <p:spPr>
          <a:xfrm>
            <a:off x="0" y="548901"/>
            <a:ext cx="9144000" cy="4594599"/>
          </a:xfrm>
          <a:prstGeom prst="rect">
            <a:avLst/>
          </a:prstGeom>
          <a:solidFill>
            <a:srgbClr val="F1DE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5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686DAA-0E77-0545-B118-D739240208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990" y="261813"/>
            <a:ext cx="8590685" cy="4160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buFontTx/>
              <a:buNone/>
              <a:defRPr lang="en-GB" sz="2400" b="1" kern="1200" cap="all" dirty="0" smtClean="0">
                <a:solidFill>
                  <a:srgbClr val="F1DECB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0" indent="0" algn="l" defTabSz="685800" rtl="0" eaLnBrk="1" latinLnBrk="0" hangingPunct="1">
              <a:buFontTx/>
              <a:buNone/>
              <a:defRPr lang="en-GB" sz="2100" b="1" kern="1200" cap="all" dirty="0" smtClean="0">
                <a:solidFill>
                  <a:srgbClr val="C00000"/>
                </a:solidFill>
                <a:latin typeface="Brandon Text Bold" panose="020B0303020203060203" pitchFamily="34" charset="77"/>
                <a:ea typeface="+mn-ea"/>
                <a:cs typeface="+mn-cs"/>
              </a:defRPr>
            </a:lvl2pPr>
            <a:lvl3pPr marL="0" indent="0" algn="l" defTabSz="685800" rtl="0" eaLnBrk="1" latinLnBrk="0" hangingPunct="1">
              <a:buFontTx/>
              <a:buNone/>
              <a:defRPr lang="en-GB" sz="2100" b="1" kern="1200" cap="all" dirty="0" smtClean="0">
                <a:solidFill>
                  <a:srgbClr val="C00000"/>
                </a:solidFill>
                <a:latin typeface="Brandon Text Bold" panose="020B0303020203060203" pitchFamily="34" charset="77"/>
                <a:ea typeface="+mn-ea"/>
                <a:cs typeface="+mn-cs"/>
              </a:defRPr>
            </a:lvl3pPr>
            <a:lvl4pPr marL="0" indent="0" algn="l" defTabSz="685800" rtl="0" eaLnBrk="1" latinLnBrk="0" hangingPunct="1">
              <a:buFontTx/>
              <a:buNone/>
              <a:defRPr lang="en-GB" sz="2100" b="1" kern="1200" cap="all" dirty="0" smtClean="0">
                <a:solidFill>
                  <a:srgbClr val="C00000"/>
                </a:solidFill>
                <a:latin typeface="Brandon Text Bold" panose="020B0303020203060203" pitchFamily="34" charset="77"/>
                <a:ea typeface="+mn-ea"/>
                <a:cs typeface="+mn-cs"/>
              </a:defRPr>
            </a:lvl4pPr>
            <a:lvl5pPr marL="0" indent="0" algn="l" defTabSz="685800" rtl="0" eaLnBrk="1" latinLnBrk="0" hangingPunct="1">
              <a:buFontTx/>
              <a:buNone/>
              <a:defRPr lang="en-US" sz="2100" b="1" kern="1200" cap="all" dirty="0">
                <a:solidFill>
                  <a:srgbClr val="C00000"/>
                </a:solidFill>
                <a:latin typeface="Brandon Text Bold" panose="020B0303020203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Master text</a:t>
            </a:r>
            <a:endParaRPr lang="en-US" dirty="0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FB81CC47-60C4-6F3D-EF1E-1221271D8A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1999" y="677850"/>
            <a:ext cx="4257675" cy="4465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spcAft>
                <a:spcPts val="900"/>
              </a:spcAft>
              <a:buFontTx/>
              <a:buNone/>
              <a:defRPr lang="en-GB" sz="2200" b="0" kern="1200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0" indent="0" algn="l" defTabSz="685800" rtl="0" eaLnBrk="1" latinLnBrk="0" hangingPunct="1">
              <a:spcAft>
                <a:spcPts val="900"/>
              </a:spcAft>
              <a:buFontTx/>
              <a:buNone/>
              <a:defRPr lang="en-GB" sz="2700" b="1" kern="1200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</a:defRPr>
            </a:lvl2pPr>
            <a:lvl3pPr marL="0" indent="0" algn="l" defTabSz="685800" rtl="0" eaLnBrk="1" latinLnBrk="0" hangingPunct="1">
              <a:spcAft>
                <a:spcPts val="900"/>
              </a:spcAft>
              <a:buFontTx/>
              <a:buNone/>
              <a:defRPr lang="en-GB" sz="2700" b="1" kern="1200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</a:defRPr>
            </a:lvl3pPr>
            <a:lvl4pPr marL="0" indent="0" algn="l" defTabSz="685800" rtl="0" eaLnBrk="1" latinLnBrk="0" hangingPunct="1">
              <a:spcAft>
                <a:spcPts val="900"/>
              </a:spcAft>
              <a:buFontTx/>
              <a:buNone/>
              <a:defRPr lang="en-GB" sz="2700" b="1" kern="1200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</a:defRPr>
            </a:lvl4pPr>
            <a:lvl5pPr marL="0" indent="0" algn="l" defTabSz="685800" rtl="0" eaLnBrk="1" latinLnBrk="0" hangingPunct="1">
              <a:spcAft>
                <a:spcPts val="900"/>
              </a:spcAft>
              <a:buFontTx/>
              <a:buNone/>
              <a:defRPr lang="en-US" sz="2700" b="1" kern="1200" dirty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  <a:br>
              <a:rPr lang="en-GB" dirty="0"/>
            </a:br>
            <a:r>
              <a:rPr lang="en-GB" dirty="0" err="1"/>
              <a:t>Edis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lant </a:t>
            </a:r>
            <a:r>
              <a:rPr lang="en-GB" dirty="0" err="1"/>
              <a:t>volupti</a:t>
            </a:r>
            <a:r>
              <a:rPr lang="en-GB" dirty="0"/>
              <a:t> </a:t>
            </a:r>
            <a:r>
              <a:rPr lang="en-GB" dirty="0" err="1"/>
              <a:t>occusant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eic</a:t>
            </a:r>
            <a:r>
              <a:rPr lang="en-GB" dirty="0"/>
              <a:t> tore </a:t>
            </a:r>
            <a:r>
              <a:rPr lang="en-GB" dirty="0" err="1"/>
              <a:t>volum</a:t>
            </a:r>
            <a:r>
              <a:rPr lang="en-GB" dirty="0"/>
              <a:t> sunt </a:t>
            </a:r>
            <a:r>
              <a:rPr lang="en-GB" dirty="0" err="1"/>
              <a:t>evelici</a:t>
            </a:r>
            <a:r>
              <a:rPr lang="en-GB" dirty="0"/>
              <a:t> </a:t>
            </a:r>
            <a:r>
              <a:rPr lang="en-GB" dirty="0" err="1"/>
              <a:t>pienis</a:t>
            </a:r>
            <a:r>
              <a:rPr lang="en-GB" dirty="0"/>
              <a:t> </a:t>
            </a:r>
            <a:r>
              <a:rPr lang="en-GB" dirty="0" err="1"/>
              <a:t>entibus</a:t>
            </a:r>
            <a:r>
              <a:rPr lang="en-GB" dirty="0"/>
              <a:t> </a:t>
            </a:r>
            <a:r>
              <a:rPr lang="en-GB" dirty="0" err="1"/>
              <a:t>expersp</a:t>
            </a:r>
            <a:r>
              <a:rPr lang="en-GB" dirty="0"/>
              <a:t> </a:t>
            </a:r>
            <a:r>
              <a:rPr lang="en-GB" dirty="0" err="1"/>
              <a:t>ellacia</a:t>
            </a:r>
            <a:r>
              <a:rPr lang="en-GB" dirty="0"/>
              <a:t> sum debit, </a:t>
            </a:r>
            <a:r>
              <a:rPr lang="en-GB" dirty="0" err="1"/>
              <a:t>consequatem</a:t>
            </a:r>
            <a:r>
              <a:rPr lang="en-GB" dirty="0"/>
              <a:t> </a:t>
            </a:r>
            <a:r>
              <a:rPr lang="en-GB" dirty="0" err="1"/>
              <a:t>sequatatem</a:t>
            </a:r>
            <a:r>
              <a:rPr lang="en-GB" dirty="0"/>
              <a:t> </a:t>
            </a:r>
            <a:r>
              <a:rPr lang="en-GB" dirty="0" err="1"/>
              <a:t>fuga</a:t>
            </a:r>
            <a:r>
              <a:rPr lang="en-GB" dirty="0"/>
              <a:t>. </a:t>
            </a:r>
            <a:r>
              <a:rPr lang="en-GB" dirty="0" err="1"/>
              <a:t>Itat</a:t>
            </a:r>
            <a:r>
              <a:rPr lang="en-GB" dirty="0"/>
              <a:t> ad </a:t>
            </a:r>
            <a:r>
              <a:rPr lang="en-GB" dirty="0" err="1"/>
              <a:t>mostiat</a:t>
            </a:r>
            <a:r>
              <a:rPr lang="en-GB" dirty="0"/>
              <a:t> </a:t>
            </a:r>
            <a:r>
              <a:rPr lang="en-GB" dirty="0" err="1"/>
              <a:t>emporerum</a:t>
            </a:r>
            <a:r>
              <a:rPr lang="en-GB" dirty="0"/>
              <a:t> re </a:t>
            </a:r>
            <a:r>
              <a:rPr lang="en-GB" dirty="0" err="1"/>
              <a:t>porem</a:t>
            </a:r>
            <a:r>
              <a:rPr lang="en-GB" dirty="0"/>
              <a:t> </a:t>
            </a:r>
            <a:r>
              <a:rPr lang="en-GB" dirty="0" err="1"/>
              <a:t>aspelit</a:t>
            </a:r>
            <a:r>
              <a:rPr lang="en-GB" dirty="0"/>
              <a:t> </a:t>
            </a:r>
            <a:r>
              <a:rPr lang="en-GB" dirty="0" err="1"/>
              <a:t>iorumquide</a:t>
            </a:r>
            <a:r>
              <a:rPr lang="en-GB" dirty="0"/>
              <a:t> </a:t>
            </a:r>
            <a:r>
              <a:rPr lang="en-GB" dirty="0" err="1"/>
              <a:t>experru</a:t>
            </a:r>
            <a:r>
              <a:rPr lang="en-GB" dirty="0"/>
              <a:t> </a:t>
            </a:r>
            <a:r>
              <a:rPr lang="en-GB" dirty="0" err="1"/>
              <a:t>ntiorum</a:t>
            </a:r>
            <a:r>
              <a:rPr lang="en-GB" dirty="0"/>
              <a:t> re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cuptur</a:t>
            </a:r>
            <a:r>
              <a:rPr lang="en-GB" dirty="0"/>
              <a:t> </a:t>
            </a:r>
            <a:r>
              <a:rPr lang="en-GB" dirty="0" err="1"/>
              <a:t>atisi</a:t>
            </a:r>
            <a:r>
              <a:rPr lang="en-GB" dirty="0"/>
              <a:t> </a:t>
            </a:r>
            <a:r>
              <a:rPr lang="en-GB" dirty="0" err="1"/>
              <a:t>simene</a:t>
            </a:r>
            <a:r>
              <a:rPr lang="en-GB" dirty="0"/>
              <a:t> </a:t>
            </a:r>
            <a:r>
              <a:rPr lang="en-GB" dirty="0" err="1"/>
              <a:t>rectota</a:t>
            </a:r>
            <a:r>
              <a:rPr lang="en-GB" dirty="0"/>
              <a:t> </a:t>
            </a:r>
            <a:r>
              <a:rPr lang="en-GB" dirty="0" err="1"/>
              <a:t>ipsapic</a:t>
            </a:r>
            <a:r>
              <a:rPr lang="en-GB" dirty="0"/>
              <a:t> </a:t>
            </a:r>
            <a:r>
              <a:rPr lang="en-GB" dirty="0" err="1"/>
              <a:t>ilitis</a:t>
            </a:r>
            <a:r>
              <a:rPr lang="en-GB" dirty="0"/>
              <a:t> et </a:t>
            </a:r>
            <a:r>
              <a:rPr lang="en-GB" dirty="0" err="1"/>
              <a:t>quist</a:t>
            </a:r>
            <a:r>
              <a:rPr lang="en-GB" dirty="0"/>
              <a:t> fugit </a:t>
            </a:r>
            <a:r>
              <a:rPr lang="en-GB" dirty="0" err="1"/>
              <a:t>prationet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E51787-AC1F-D96D-C806-3C3600150E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548901"/>
            <a:ext cx="4450530" cy="4594599"/>
          </a:xfrm>
          <a:prstGeom prst="rect">
            <a:avLst/>
          </a:prstGeom>
        </p:spPr>
        <p:txBody>
          <a:bodyPr/>
          <a:lstStyle>
            <a:lvl1pPr marL="114300" indent="0">
              <a:buFontTx/>
              <a:buNone/>
              <a:defRPr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4110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C877A3-6937-9441-A86E-040897A88E21}"/>
              </a:ext>
            </a:extLst>
          </p:cNvPr>
          <p:cNvSpPr/>
          <p:nvPr userDrawn="1"/>
        </p:nvSpPr>
        <p:spPr>
          <a:xfrm>
            <a:off x="1" y="1"/>
            <a:ext cx="9143999" cy="3953435"/>
          </a:xfrm>
          <a:prstGeom prst="rect">
            <a:avLst/>
          </a:prstGeom>
          <a:solidFill>
            <a:srgbClr val="D61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50">
              <a:solidFill>
                <a:srgbClr val="C00000"/>
              </a:solidFill>
            </a:endParaRP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D676C427-E557-614A-A33B-E846BCFDA2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4900" y="4324926"/>
            <a:ext cx="1458452" cy="5493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651150F-AA3D-4749-80FC-566F6D9BA7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6680" y="900743"/>
            <a:ext cx="8110640" cy="1790700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algn="l" defTabSz="685800" rtl="0" eaLnBrk="1" latinLnBrk="0" hangingPunct="1">
              <a:lnSpc>
                <a:spcPct val="100000"/>
              </a:lnSpc>
              <a:defRPr lang="en-CH" sz="4000" b="1" kern="1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CH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8AC312-1986-1248-A019-9C91A244D1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6680" y="3308985"/>
            <a:ext cx="8110640" cy="46863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685800" rtl="0" eaLnBrk="1" latinLnBrk="0" hangingPunct="1">
              <a:buNone/>
              <a:defRPr lang="en-CH" sz="1875" kern="1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DATE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2518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82" r:id="rId2"/>
    <p:sldLayoutId id="214748368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ource Sans Pro" panose="020B0503030403020204" pitchFamily="34" charset="0"/>
          <a:ea typeface="Source Sans Pro" panose="020B0503030403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7F50-9799-B9EF-C0C7-669B38528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CH" sz="2400" dirty="0"/>
              <a:t>A COMPLEX INTERPLAY: NAVIGATING THE CROSSROADS OF TOBACCO USE, CARDIOVASCULAR DISEASE, AND THE </a:t>
            </a:r>
            <a:br>
              <a:rPr lang="fr-CH" sz="2400" dirty="0"/>
            </a:br>
            <a:r>
              <a:rPr lang="fr-CH" sz="2400" dirty="0"/>
              <a:t>COVID-19 PANDEMIC </a:t>
            </a:r>
            <a:br>
              <a:rPr lang="fr-CH" sz="2400" dirty="0"/>
            </a:br>
            <a:br>
              <a:rPr lang="fr-CH" sz="2400" dirty="0"/>
            </a:br>
            <a:r>
              <a:rPr lang="fr-CH" sz="2400" dirty="0"/>
              <a:t>A WORLD HEART FEDERATION POLICY BRIEF</a:t>
            </a:r>
            <a:endParaRPr lang="en-CH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F256D-5977-E337-6160-2F75A7A751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H" dirty="0"/>
              <a:t>NAME, ROLE</a:t>
            </a:r>
          </a:p>
          <a:p>
            <a:r>
              <a:rPr lang="fr-CH" dirty="0"/>
              <a:t>DATE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802173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68303-5FEA-506D-BF9B-E948DC16E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E0D8E54-E4AD-CE37-360C-ECFCDDADCB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Impacts of the pandemic on health systems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53D926-3927-0F86-940B-F1A0FD2C05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Noncommunicable Diseases Services 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Disruptions of services reported in </a:t>
            </a:r>
            <a:r>
              <a:rPr lang="en-US" sz="1200" b="1" dirty="0">
                <a:solidFill>
                  <a:srgbClr val="D61B26"/>
                </a:solidFill>
              </a:rPr>
              <a:t>90%</a:t>
            </a:r>
            <a:r>
              <a:rPr lang="en-US" sz="1200" dirty="0"/>
              <a:t> of countries.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Interruptions of </a:t>
            </a:r>
            <a:r>
              <a:rPr lang="en-US" sz="1200" b="1" dirty="0">
                <a:solidFill>
                  <a:srgbClr val="D61B26"/>
                </a:solidFill>
              </a:rPr>
              <a:t>cardiovascular disease services </a:t>
            </a:r>
            <a:r>
              <a:rPr lang="en-US" sz="1200" dirty="0"/>
              <a:t>at all levels, including prevention, diagnosis, treatment, hospitalizations for cardiovascular events, rehabilitation, etc.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Decrease in attendance for </a:t>
            </a:r>
            <a:r>
              <a:rPr lang="en-US" sz="1200" b="1" dirty="0">
                <a:solidFill>
                  <a:srgbClr val="D61B26"/>
                </a:solidFill>
              </a:rPr>
              <a:t>outpatient care </a:t>
            </a:r>
            <a:r>
              <a:rPr lang="en-US" sz="1200" dirty="0"/>
              <a:t>services.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Levels of cardiovascular disease care activity remain </a:t>
            </a:r>
            <a:r>
              <a:rPr lang="en-US" sz="1200" b="1" dirty="0">
                <a:solidFill>
                  <a:srgbClr val="D61B26"/>
                </a:solidFill>
              </a:rPr>
              <a:t>below pre-pandemic standards</a:t>
            </a:r>
            <a:r>
              <a:rPr lang="en-US" sz="1200" dirty="0">
                <a:solidFill>
                  <a:srgbClr val="C00000"/>
                </a:solidFill>
              </a:rPr>
              <a:t> </a:t>
            </a:r>
            <a:r>
              <a:rPr lang="en-US" sz="1200" dirty="0"/>
              <a:t>in some countries.</a:t>
            </a:r>
          </a:p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Tobacco Cessation Services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Interruption of tobacco cessation services.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Drop in sales of nicotine replacement therapies.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Innovations in digital health solutions.</a:t>
            </a:r>
          </a:p>
        </p:txBody>
      </p:sp>
      <p:pic>
        <p:nvPicPr>
          <p:cNvPr id="16" name="Picture Placeholder 15" descr="A group of people sitting in a hallway&#10;&#10;Description automatically generated">
            <a:extLst>
              <a:ext uri="{FF2B5EF4-FFF2-40B4-BE49-F238E27FC236}">
                <a16:creationId xmlns:a16="http://schemas.microsoft.com/office/drawing/2014/main" id="{FD014B4E-33DB-9D7C-A436-2A3E8F56F8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2759" r="227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7007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650E19-82E4-DFAA-3D61-60B8F83A5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TOBACCO CONTROL in the context of the pandemic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1BBA8F1-8B3E-A01F-A3E6-F917129E632B}"/>
              </a:ext>
            </a:extLst>
          </p:cNvPr>
          <p:cNvSpPr txBox="1">
            <a:spLocks/>
          </p:cNvSpPr>
          <p:nvPr/>
        </p:nvSpPr>
        <p:spPr>
          <a:xfrm>
            <a:off x="238990" y="677850"/>
            <a:ext cx="4257675" cy="446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FontTx/>
              <a:buNone/>
              <a:defRPr lang="en-GB" sz="2200" b="0" i="0" u="none" strike="noStrike" kern="1200" cap="none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defRPr>
            </a:lvl1pPr>
            <a:lvl2pPr marL="0" marR="0" lvl="1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GB" sz="2700" b="1" i="0" u="none" strike="noStrike" kern="1200" cap="none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2pPr>
            <a:lvl3pPr marL="0" marR="0" lvl="2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GB" sz="2700" b="1" i="0" u="none" strike="noStrike" kern="1200" cap="none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3pPr>
            <a:lvl4pPr marL="0" marR="0" lvl="3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GB" sz="2700" b="1" i="0" u="none" strike="noStrike" kern="1200" cap="none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4pPr>
            <a:lvl5pPr marL="0" marR="0" lvl="4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US" sz="2700" b="1" i="0" u="none" strike="noStrike" kern="1200" cap="none" dirty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Implementation of Tobacco Control Policies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Temporary measures, such as </a:t>
            </a:r>
            <a:r>
              <a:rPr lang="en-US" sz="1200" b="1" dirty="0">
                <a:solidFill>
                  <a:srgbClr val="D61B26"/>
                </a:solidFill>
              </a:rPr>
              <a:t>smoke-free policies </a:t>
            </a:r>
            <a:r>
              <a:rPr lang="en-US" sz="1200" dirty="0"/>
              <a:t>and </a:t>
            </a:r>
            <a:r>
              <a:rPr lang="en-US" sz="1200" b="1" dirty="0">
                <a:solidFill>
                  <a:srgbClr val="D61B26"/>
                </a:solidFill>
              </a:rPr>
              <a:t>bans on tobacco sales</a:t>
            </a:r>
            <a:r>
              <a:rPr lang="en-US" sz="1200" dirty="0"/>
              <a:t>, to limit the potential spread of the virus.</a:t>
            </a:r>
          </a:p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Missed Opportunities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Interruption of tobacco cessation services.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Measures were </a:t>
            </a:r>
            <a:r>
              <a:rPr lang="en-US" sz="1200" b="1" dirty="0">
                <a:solidFill>
                  <a:srgbClr val="D61B26"/>
                </a:solidFill>
              </a:rPr>
              <a:t>withdrawn</a:t>
            </a:r>
            <a:r>
              <a:rPr lang="en-US" sz="1200" dirty="0"/>
              <a:t> as restrictions eased.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Several countries classified tobacco as </a:t>
            </a:r>
            <a:r>
              <a:rPr lang="en-US" sz="1200" b="1" dirty="0">
                <a:solidFill>
                  <a:srgbClr val="D61B26"/>
                </a:solidFill>
              </a:rPr>
              <a:t>essential commodities</a:t>
            </a:r>
            <a:r>
              <a:rPr lang="en-US" sz="1200" dirty="0"/>
              <a:t>.</a:t>
            </a:r>
          </a:p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Lessons Learned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Countries displayed </a:t>
            </a:r>
            <a:r>
              <a:rPr lang="en-US" sz="1200" b="1" dirty="0">
                <a:solidFill>
                  <a:srgbClr val="D61B26"/>
                </a:solidFill>
              </a:rPr>
              <a:t>political will </a:t>
            </a:r>
            <a:r>
              <a:rPr lang="en-US" sz="1200" dirty="0"/>
              <a:t>and </a:t>
            </a:r>
            <a:r>
              <a:rPr lang="en-US" sz="1200" b="1" dirty="0">
                <a:solidFill>
                  <a:srgbClr val="D61B26"/>
                </a:solidFill>
              </a:rPr>
              <a:t>capacity</a:t>
            </a:r>
            <a:r>
              <a:rPr lang="en-US" sz="1200" dirty="0"/>
              <a:t> to enact life-saving tobacco control measures to safeguard public health.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A more robust tobacco control response could have </a:t>
            </a:r>
            <a:r>
              <a:rPr lang="en-US" sz="1200" b="1" dirty="0">
                <a:solidFill>
                  <a:srgbClr val="D61B26"/>
                </a:solidFill>
              </a:rPr>
              <a:t>further alleviated</a:t>
            </a:r>
            <a:r>
              <a:rPr lang="en-US" sz="1200" dirty="0"/>
              <a:t> the burden of the pandemic.</a:t>
            </a:r>
          </a:p>
          <a:p>
            <a:pPr marL="285750" indent="-285750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14" name="Espace réservé pour une image  13" descr="Une image contenant bâtiment, texte, briquetage, brique&#10;&#10;Description générée automatiquement">
            <a:extLst>
              <a:ext uri="{FF2B5EF4-FFF2-40B4-BE49-F238E27FC236}">
                <a16:creationId xmlns:a16="http://schemas.microsoft.com/office/drawing/2014/main" id="{7C047856-8260-F527-7BD2-1036162C89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1283" b="11283"/>
          <a:stretch>
            <a:fillRect/>
          </a:stretch>
        </p:blipFill>
        <p:spPr>
          <a:xfrm>
            <a:off x="4694238" y="549275"/>
            <a:ext cx="4449762" cy="4594225"/>
          </a:xfrm>
        </p:spPr>
      </p:pic>
    </p:spTree>
    <p:extLst>
      <p:ext uri="{BB962C8B-B14F-4D97-AF65-F5344CB8AC3E}">
        <p14:creationId xmlns:p14="http://schemas.microsoft.com/office/powerpoint/2010/main" val="165266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650E19-82E4-DFAA-3D61-60B8F83A5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Tobacco industry INTERFERENCE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B409DB-8178-B3AE-1E24-DEFF7BE9E6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7335" y="677849"/>
            <a:ext cx="4257675" cy="4465650"/>
          </a:xfrm>
        </p:spPr>
        <p:txBody>
          <a:bodyPr/>
          <a:lstStyle/>
          <a:p>
            <a:pPr algn="just">
              <a:lnSpc>
                <a:spcPct val="140000"/>
              </a:lnSpc>
              <a:buClrTx/>
            </a:pPr>
            <a:r>
              <a:rPr lang="en-US" sz="1200" b="1" dirty="0"/>
              <a:t>Tobacco Industry Tactics</a:t>
            </a:r>
          </a:p>
          <a:p>
            <a:pPr marL="230400" indent="-230400" algn="just">
              <a:lnSpc>
                <a:spcPct val="14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61B26"/>
                </a:solidFill>
              </a:rPr>
              <a:t>Misinformation campaigns</a:t>
            </a:r>
            <a:r>
              <a:rPr lang="en-US" sz="1200" dirty="0"/>
              <a:t> to promote alleged protective effects of nicotine against SARS-CoV-2 infection.</a:t>
            </a:r>
          </a:p>
          <a:p>
            <a:pPr marL="230400" indent="-230400" algn="just">
              <a:lnSpc>
                <a:spcPct val="14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61B26"/>
                </a:solidFill>
              </a:rPr>
              <a:t>Corporate social responsibility activities</a:t>
            </a:r>
            <a:r>
              <a:rPr lang="en-US" sz="1200" dirty="0"/>
              <a:t>, such as donations, to re-establish its image.</a:t>
            </a:r>
          </a:p>
          <a:p>
            <a:pPr marL="230400" indent="-230400" algn="just">
              <a:lnSpc>
                <a:spcPct val="14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D61B26"/>
                </a:solidFill>
              </a:rPr>
              <a:t>Interference in government decisions </a:t>
            </a:r>
            <a:r>
              <a:rPr lang="en-US" sz="1200" dirty="0"/>
              <a:t>to undermine pandemic-related tobacco control policies.</a:t>
            </a:r>
          </a:p>
          <a:p>
            <a:pPr algn="just">
              <a:lnSpc>
                <a:spcPct val="140000"/>
              </a:lnSpc>
              <a:buClrTx/>
            </a:pPr>
            <a:r>
              <a:rPr lang="en-US" sz="1200" b="1" dirty="0"/>
              <a:t>Tobacco Industry Agenda</a:t>
            </a:r>
          </a:p>
          <a:p>
            <a:pPr marL="230400" indent="-230400" algn="just">
              <a:lnSpc>
                <a:spcPct val="14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To lobby against tobacco control laws.</a:t>
            </a:r>
          </a:p>
          <a:p>
            <a:pPr marL="230400" indent="-230400" algn="just">
              <a:lnSpc>
                <a:spcPct val="14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To promote its tobacco and nicotine products.</a:t>
            </a:r>
          </a:p>
          <a:p>
            <a:pPr marL="230400" indent="-230400" algn="just">
              <a:lnSpc>
                <a:spcPct val="14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To </a:t>
            </a:r>
            <a:r>
              <a:rPr lang="en-US" sz="1200" b="1" dirty="0">
                <a:solidFill>
                  <a:srgbClr val="D61B26"/>
                </a:solidFill>
              </a:rPr>
              <a:t>influence public opinion </a:t>
            </a:r>
            <a:r>
              <a:rPr lang="en-US" sz="1200" dirty="0"/>
              <a:t>on the links between tobacco use and severe COVID-19 illness.</a:t>
            </a:r>
          </a:p>
          <a:p>
            <a:pPr marL="285750" indent="-285750" algn="just">
              <a:lnSpc>
                <a:spcPct val="140000"/>
              </a:lnSpc>
              <a:buClrTx/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6" name="Picture Placeholder 10" descr="A hand drawing arrows on a chalkboard&#10;&#10;Description automatically generated">
            <a:extLst>
              <a:ext uri="{FF2B5EF4-FFF2-40B4-BE49-F238E27FC236}">
                <a16:creationId xmlns:a16="http://schemas.microsoft.com/office/drawing/2014/main" id="{A4B3D3DD-5B09-EBBA-9F2F-EBBAD86F46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7715" r="17715"/>
          <a:stretch>
            <a:fillRect/>
          </a:stretch>
        </p:blipFill>
        <p:spPr>
          <a:xfrm>
            <a:off x="0" y="548900"/>
            <a:ext cx="4450530" cy="4594599"/>
          </a:xfrm>
        </p:spPr>
      </p:pic>
    </p:spTree>
    <p:extLst>
      <p:ext uri="{BB962C8B-B14F-4D97-AF65-F5344CB8AC3E}">
        <p14:creationId xmlns:p14="http://schemas.microsoft.com/office/powerpoint/2010/main" val="3441867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650E19-82E4-DFAA-3D61-60B8F83A5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Whf</a:t>
            </a:r>
            <a:r>
              <a:rPr lang="en-US" dirty="0"/>
              <a:t> recommendations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476DAC0-7BEA-790B-027F-02BD517988EE}"/>
              </a:ext>
            </a:extLst>
          </p:cNvPr>
          <p:cNvSpPr txBox="1">
            <a:spLocks/>
          </p:cNvSpPr>
          <p:nvPr/>
        </p:nvSpPr>
        <p:spPr>
          <a:xfrm>
            <a:off x="238990" y="677849"/>
            <a:ext cx="4257675" cy="446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FontTx/>
              <a:buNone/>
              <a:defRPr lang="en-GB" sz="2200" b="0" i="0" u="none" strike="noStrike" kern="1200" cap="none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defRPr>
            </a:lvl1pPr>
            <a:lvl2pPr marL="0" marR="0" lvl="1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GB" sz="2700" b="1" i="0" u="none" strike="noStrike" kern="1200" cap="none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2pPr>
            <a:lvl3pPr marL="0" marR="0" lvl="2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GB" sz="2700" b="1" i="0" u="none" strike="noStrike" kern="1200" cap="none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3pPr>
            <a:lvl4pPr marL="0" marR="0" lvl="3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GB" sz="2700" b="1" i="0" u="none" strike="noStrike" kern="1200" cap="none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4pPr>
            <a:lvl5pPr marL="0" marR="0" lvl="4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US" sz="2700" b="1" i="0" u="none" strike="noStrike" kern="1200" cap="none" dirty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For Healthcare Professionals and Institutions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Document systematically the use of tobacco and nicotine products in medical records.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Study the interplays between tobacco use, cardiovascular disease, and emerging SARS-CoV-2 variants.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Ensure availability, accessibility, and affordability of tobacco cessation services, including during health emergencies.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Leverage digital health solutions to enhance tobacco cessation services.</a:t>
            </a:r>
          </a:p>
        </p:txBody>
      </p:sp>
      <p:pic>
        <p:nvPicPr>
          <p:cNvPr id="12" name="Espace réservé pour une image  11" descr="Une image contenant horloge, regarder, Instrument de mesure, compas&#10;&#10;Description générée automatiquement">
            <a:extLst>
              <a:ext uri="{FF2B5EF4-FFF2-40B4-BE49-F238E27FC236}">
                <a16:creationId xmlns:a16="http://schemas.microsoft.com/office/drawing/2014/main" id="{1043A064-1BB1-C7BF-A11B-AB60DB93D4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7680" r="17680"/>
          <a:stretch>
            <a:fillRect/>
          </a:stretch>
        </p:blipFill>
        <p:spPr>
          <a:xfrm>
            <a:off x="4693470" y="548901"/>
            <a:ext cx="4450530" cy="4594599"/>
          </a:xfrm>
        </p:spPr>
      </p:pic>
    </p:spTree>
    <p:extLst>
      <p:ext uri="{BB962C8B-B14F-4D97-AF65-F5344CB8AC3E}">
        <p14:creationId xmlns:p14="http://schemas.microsoft.com/office/powerpoint/2010/main" val="1586926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650E19-82E4-DFAA-3D61-60B8F83A5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Whf</a:t>
            </a:r>
            <a:r>
              <a:rPr lang="en-US" dirty="0"/>
              <a:t> recommendations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B409DB-8178-B3AE-1E24-DEFF7BE9E6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7337" y="669898"/>
            <a:ext cx="4257675" cy="4465650"/>
          </a:xfrm>
        </p:spPr>
        <p:txBody>
          <a:bodyPr/>
          <a:lstStyle/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Implement </a:t>
            </a:r>
            <a:r>
              <a:rPr lang="en-US" sz="1200" b="1" dirty="0">
                <a:solidFill>
                  <a:srgbClr val="D61B26"/>
                </a:solidFill>
              </a:rPr>
              <a:t>Article 6</a:t>
            </a:r>
            <a:r>
              <a:rPr lang="en-US" sz="1200" dirty="0"/>
              <a:t> of the WHO FCTC on Price and Tax Measures to Reduce the Demand for Tobacco.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Implement </a:t>
            </a:r>
            <a:r>
              <a:rPr lang="en-US" sz="1200" b="1" dirty="0">
                <a:solidFill>
                  <a:srgbClr val="D61B26"/>
                </a:solidFill>
              </a:rPr>
              <a:t>Article 8</a:t>
            </a:r>
            <a:r>
              <a:rPr lang="en-US" sz="1200" b="1" dirty="0"/>
              <a:t> </a:t>
            </a:r>
            <a:r>
              <a:rPr lang="en-US" sz="1200" dirty="0"/>
              <a:t>of the WHO FCTC on Protection from Exposure to Tobacco Smoke.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Implement </a:t>
            </a:r>
            <a:r>
              <a:rPr lang="en-US" sz="1200" b="1" dirty="0">
                <a:solidFill>
                  <a:srgbClr val="D61B26"/>
                </a:solidFill>
              </a:rPr>
              <a:t>Article 12 </a:t>
            </a:r>
            <a:r>
              <a:rPr lang="en-US" sz="1200" dirty="0"/>
              <a:t>of the WHO FCTC on Education, Communication, Training, and Public Awareness.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Implement </a:t>
            </a:r>
            <a:r>
              <a:rPr lang="en-US" sz="1200" b="1" dirty="0">
                <a:solidFill>
                  <a:srgbClr val="D61B26"/>
                </a:solidFill>
              </a:rPr>
              <a:t>Article 14 </a:t>
            </a:r>
            <a:r>
              <a:rPr lang="en-US" sz="1200" dirty="0"/>
              <a:t>of the WHO FCTC on Demand Reduction Measures Concerning Tobacco Dependence and Cessation.</a:t>
            </a:r>
          </a:p>
          <a:p>
            <a:pPr algn="just">
              <a:lnSpc>
                <a:spcPct val="150000"/>
              </a:lnSpc>
              <a:buClrTx/>
              <a:buSzPct val="100000"/>
            </a:pPr>
            <a:r>
              <a:rPr lang="en-US" sz="1200" b="1" dirty="0">
                <a:solidFill>
                  <a:srgbClr val="D61B26"/>
                </a:solidFill>
              </a:rPr>
              <a:t>Countries that are not signatories to the WHO Framework Convention on Tobacco Control can still implement its measures.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476DAC0-7BEA-790B-027F-02BD517988EE}"/>
              </a:ext>
            </a:extLst>
          </p:cNvPr>
          <p:cNvSpPr txBox="1">
            <a:spLocks/>
          </p:cNvSpPr>
          <p:nvPr/>
        </p:nvSpPr>
        <p:spPr>
          <a:xfrm>
            <a:off x="238990" y="677849"/>
            <a:ext cx="4257675" cy="446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1800"/>
              <a:buFontTx/>
              <a:buNone/>
              <a:defRPr lang="en-GB" sz="2200" b="0" i="0" u="none" strike="noStrike" kern="1200" cap="none" dirty="0" smtClean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  <a:sym typeface="Montserrat"/>
              </a:defRPr>
            </a:lvl1pPr>
            <a:lvl2pPr marL="0" marR="0" lvl="1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GB" sz="2700" b="1" i="0" u="none" strike="noStrike" kern="1200" cap="none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2pPr>
            <a:lvl3pPr marL="0" marR="0" lvl="2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GB" sz="2700" b="1" i="0" u="none" strike="noStrike" kern="1200" cap="none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3pPr>
            <a:lvl4pPr marL="0" marR="0" lvl="3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GB" sz="2700" b="1" i="0" u="none" strike="noStrike" kern="1200" cap="none" dirty="0" smtClean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4pPr>
            <a:lvl5pPr marL="0" marR="0" lvl="4" indent="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900"/>
              </a:spcAft>
              <a:buClr>
                <a:schemeClr val="dk2"/>
              </a:buClr>
              <a:buSzPts val="1400"/>
              <a:buFontTx/>
              <a:buNone/>
              <a:defRPr lang="en-US" sz="2700" b="1" i="0" u="none" strike="noStrike" kern="1200" cap="none" dirty="0">
                <a:solidFill>
                  <a:schemeClr val="bg1"/>
                </a:solidFill>
                <a:latin typeface="Brandon Text Bold" panose="020B0303020203060203" pitchFamily="34" charset="77"/>
                <a:ea typeface="+mn-ea"/>
                <a:cs typeface="+mn-cs"/>
                <a:sym typeface="Montserra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For Governments and Civil Society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Accelerate the implementation and expansion of tobacco control policies.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Maintain tobacco control policies instituted during health emergencies.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Prioritize health equity in national pandemic responses.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Implement </a:t>
            </a:r>
            <a:r>
              <a:rPr lang="en-US" sz="1200" b="1" dirty="0">
                <a:solidFill>
                  <a:srgbClr val="D61B26"/>
                </a:solidFill>
              </a:rPr>
              <a:t>Article 5.3</a:t>
            </a:r>
            <a:r>
              <a:rPr lang="en-US" sz="1200" dirty="0"/>
              <a:t> of the WHO FCTC on Conflicts of Interests, recognizing that there is an irreconcilable conflict between the tobacco industry’s interests and public health policy interests.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Monitor and oversee the activities of the tobacco industry during health emergencies.</a:t>
            </a:r>
          </a:p>
        </p:txBody>
      </p:sp>
    </p:spTree>
    <p:extLst>
      <p:ext uri="{BB962C8B-B14F-4D97-AF65-F5344CB8AC3E}">
        <p14:creationId xmlns:p14="http://schemas.microsoft.com/office/powerpoint/2010/main" val="3826105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1E2B92-4179-2F37-D243-FABFD70511C5}"/>
              </a:ext>
            </a:extLst>
          </p:cNvPr>
          <p:cNvSpPr/>
          <p:nvPr/>
        </p:nvSpPr>
        <p:spPr>
          <a:xfrm>
            <a:off x="-9268" y="4293705"/>
            <a:ext cx="9162536" cy="849796"/>
          </a:xfrm>
          <a:prstGeom prst="rect">
            <a:avLst/>
          </a:prstGeom>
          <a:solidFill>
            <a:srgbClr val="F0E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16CD2A-A21D-EF18-E5B5-210EFD696462}"/>
              </a:ext>
            </a:extLst>
          </p:cNvPr>
          <p:cNvSpPr/>
          <p:nvPr/>
        </p:nvSpPr>
        <p:spPr>
          <a:xfrm>
            <a:off x="-5020" y="-11219"/>
            <a:ext cx="9158288" cy="4304922"/>
          </a:xfrm>
          <a:prstGeom prst="rect">
            <a:avLst/>
          </a:prstGeom>
          <a:solidFill>
            <a:srgbClr val="D61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50" dirty="0">
              <a:solidFill>
                <a:srgbClr val="C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37843DBA-169C-45F7-B3E0-78CC6DC2244E}"/>
              </a:ext>
            </a:extLst>
          </p:cNvPr>
          <p:cNvSpPr txBox="1"/>
          <p:nvPr/>
        </p:nvSpPr>
        <p:spPr>
          <a:xfrm>
            <a:off x="0" y="149012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cap="all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THANK YOU</a:t>
            </a:r>
            <a:endParaRPr lang="fr-CH" sz="7200" b="1" cap="all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8" name="Image 8">
            <a:extLst>
              <a:ext uri="{FF2B5EF4-FFF2-40B4-BE49-F238E27FC236}">
                <a16:creationId xmlns:a16="http://schemas.microsoft.com/office/drawing/2014/main" id="{151CA20C-0CE7-53E2-6840-71EF606DD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754" y="4461785"/>
            <a:ext cx="1458452" cy="549350"/>
          </a:xfrm>
          <a:prstGeom prst="rect">
            <a:avLst/>
          </a:prstGeom>
        </p:spPr>
      </p:pic>
      <p:sp>
        <p:nvSpPr>
          <p:cNvPr id="2" name="ZoneTexte 4">
            <a:extLst>
              <a:ext uri="{FF2B5EF4-FFF2-40B4-BE49-F238E27FC236}">
                <a16:creationId xmlns:a16="http://schemas.microsoft.com/office/drawing/2014/main" id="{ADE8F2DA-8E29-E572-1D2B-FAD9C15BE331}"/>
              </a:ext>
            </a:extLst>
          </p:cNvPr>
          <p:cNvSpPr txBox="1"/>
          <p:nvPr/>
        </p:nvSpPr>
        <p:spPr>
          <a:xfrm>
            <a:off x="0" y="2598124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</a:rPr>
              <a:t>WORLDHEART.ORG</a:t>
            </a:r>
            <a:endParaRPr lang="en-GB" sz="15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9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650E19-82E4-DFAA-3D61-60B8F83A5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PURPOSE of the policy brief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B409DB-8178-B3AE-1E24-DEFF7BE9E6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1200" b="1" i="1" dirty="0"/>
              <a:t>A Complex Interplay: Navigating the Crossroads of Tobacco Use, Cardiovascular Disease, and the COVID-19 Pandemic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Reviews the latest </a:t>
            </a:r>
            <a:r>
              <a:rPr lang="en-US" sz="1200" b="1" dirty="0">
                <a:solidFill>
                  <a:srgbClr val="D61B26"/>
                </a:solidFill>
              </a:rPr>
              <a:t>scientific evidence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>
                <a:solidFill>
                  <a:schemeClr val="accent6"/>
                </a:solidFill>
              </a:rPr>
              <a:t>on the intersection of tobacco use, cardiovascular disease, and the COVID-19 pandemic.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Raises awareness about the </a:t>
            </a:r>
            <a:r>
              <a:rPr lang="en-US" sz="1200" b="1" dirty="0">
                <a:solidFill>
                  <a:srgbClr val="D61B26"/>
                </a:solidFill>
              </a:rPr>
              <a:t>triple threats </a:t>
            </a:r>
            <a:r>
              <a:rPr lang="en-US" sz="1200" dirty="0">
                <a:solidFill>
                  <a:schemeClr val="accent6"/>
                </a:solidFill>
              </a:rPr>
              <a:t>of tobacco use, cardiovascular disease, and COVID-19.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</a:rPr>
              <a:t>Reflects on the </a:t>
            </a:r>
            <a:r>
              <a:rPr lang="en-US" sz="1200" b="1" dirty="0">
                <a:solidFill>
                  <a:srgbClr val="D61B26"/>
                </a:solidFill>
              </a:rPr>
              <a:t>lessons learned </a:t>
            </a:r>
            <a:r>
              <a:rPr lang="en-US" sz="1200" dirty="0">
                <a:solidFill>
                  <a:schemeClr val="accent6"/>
                </a:solidFill>
              </a:rPr>
              <a:t>from the COVID-19 pandemic.</a:t>
            </a:r>
          </a:p>
          <a:p>
            <a:pPr marL="285750" indent="-285750" algn="just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6" name="Espace réservé pour une image  5" descr="Une image contenant texte, graphisme, Impression, conception&#10;&#10;Description générée automatiquement">
            <a:extLst>
              <a:ext uri="{FF2B5EF4-FFF2-40B4-BE49-F238E27FC236}">
                <a16:creationId xmlns:a16="http://schemas.microsoft.com/office/drawing/2014/main" id="{B62FAF95-3FFE-FFBB-7A53-9048562AAB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41" r="18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82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EC5D-1979-CDDA-A606-80AF0B9E5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9E69250-C3AC-D7D8-2992-E244D54462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RELEVANCE OF THE POLICY BRIEF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C2F3B2-B6F8-76EA-BE3B-7DFA7C1545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990" y="676248"/>
            <a:ext cx="4257675" cy="446565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1200" b="1" dirty="0"/>
              <a:t>COVID-19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Remains a significant </a:t>
            </a:r>
            <a:r>
              <a:rPr lang="en-US" sz="1200" b="1" dirty="0">
                <a:solidFill>
                  <a:srgbClr val="D61B26"/>
                </a:solidFill>
              </a:rPr>
              <a:t>health threat</a:t>
            </a:r>
            <a:r>
              <a:rPr lang="en-US" sz="1200" dirty="0"/>
              <a:t>,</a:t>
            </a:r>
            <a:r>
              <a:rPr lang="en-US" sz="1200" b="1" dirty="0"/>
              <a:t> </a:t>
            </a:r>
            <a:r>
              <a:rPr lang="en-US" sz="1200" dirty="0"/>
              <a:t>with the potential to lead to severe complications and deaths.</a:t>
            </a:r>
          </a:p>
          <a:p>
            <a:pPr algn="just">
              <a:lnSpc>
                <a:spcPct val="150000"/>
              </a:lnSpc>
            </a:pPr>
            <a:r>
              <a:rPr lang="en-US" sz="1200" b="1" dirty="0"/>
              <a:t>Tobacco and COVID-19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Critically impact the outcomes of various health conditions.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Disproportionately affect individuals with </a:t>
            </a:r>
            <a:r>
              <a:rPr lang="en-US" sz="1200" b="1" dirty="0">
                <a:solidFill>
                  <a:srgbClr val="D61B26"/>
                </a:solidFill>
              </a:rPr>
              <a:t>co-morbidities</a:t>
            </a:r>
            <a:r>
              <a:rPr lang="en-US" sz="1200" dirty="0"/>
              <a:t>, including people living with cardiovascular disease.</a:t>
            </a:r>
          </a:p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A Complex Interplay…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Role of tobacco use as a </a:t>
            </a:r>
            <a:r>
              <a:rPr lang="en-US" sz="1200" b="1" dirty="0">
                <a:solidFill>
                  <a:srgbClr val="D61B26"/>
                </a:solidFill>
              </a:rPr>
              <a:t>prognostic factor </a:t>
            </a:r>
            <a:r>
              <a:rPr lang="en-US" sz="1200" dirty="0"/>
              <a:t>for severe COVID-19 illness.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Deadly interactions, </a:t>
            </a:r>
            <a:r>
              <a:rPr lang="en-US" sz="1200" b="1" dirty="0">
                <a:solidFill>
                  <a:srgbClr val="D61B26"/>
                </a:solidFill>
              </a:rPr>
              <a:t>both direct and indirect</a:t>
            </a:r>
            <a:r>
              <a:rPr lang="en-US" sz="1200" dirty="0"/>
              <a:t>, between tobacco use, cardiovascular disease, and COVID-19.</a:t>
            </a:r>
          </a:p>
        </p:txBody>
      </p:sp>
      <p:pic>
        <p:nvPicPr>
          <p:cNvPr id="7" name="Espace réservé pour une image  6" descr="Une image contenant puzzle&#10;&#10;Description générée automatiquement">
            <a:extLst>
              <a:ext uri="{FF2B5EF4-FFF2-40B4-BE49-F238E27FC236}">
                <a16:creationId xmlns:a16="http://schemas.microsoft.com/office/drawing/2014/main" id="{4F9C7BF1-01CE-AD78-AC3D-E0AAE11765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7717" r="17717"/>
          <a:stretch>
            <a:fillRect/>
          </a:stretch>
        </p:blipFill>
        <p:spPr>
          <a:xfrm>
            <a:off x="4694238" y="549275"/>
            <a:ext cx="4449762" cy="4594225"/>
          </a:xfrm>
        </p:spPr>
      </p:pic>
    </p:spTree>
    <p:extLst>
      <p:ext uri="{BB962C8B-B14F-4D97-AF65-F5344CB8AC3E}">
        <p14:creationId xmlns:p14="http://schemas.microsoft.com/office/powerpoint/2010/main" val="2751132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650E19-82E4-DFAA-3D61-60B8F83A5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ROLE OF THE POLICY BRIEF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B409DB-8178-B3AE-1E24-DEFF7BE9E6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Reader Empowerment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Educates and raises awareness about the </a:t>
            </a:r>
            <a:r>
              <a:rPr lang="en-US" sz="1200" b="1" dirty="0">
                <a:solidFill>
                  <a:srgbClr val="D61B26"/>
                </a:solidFill>
              </a:rPr>
              <a:t>deadly interplays </a:t>
            </a:r>
            <a:r>
              <a:rPr lang="en-US" sz="1200" dirty="0">
                <a:solidFill>
                  <a:schemeClr val="accent6"/>
                </a:solidFill>
              </a:rPr>
              <a:t>between tobacco use, cardiovascular disease, and COVID-19.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Explores how a more robust tobacco control response could have further alleviated the burden of the pandemic.</a:t>
            </a:r>
          </a:p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Policy Guidance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Outlines a set of measures to </a:t>
            </a:r>
            <a:r>
              <a:rPr lang="en-US" sz="1200" b="1" dirty="0">
                <a:solidFill>
                  <a:srgbClr val="D61B26"/>
                </a:solidFill>
              </a:rPr>
              <a:t>strengthen tobacco control</a:t>
            </a:r>
            <a:r>
              <a:rPr lang="en-US" sz="1200" dirty="0"/>
              <a:t> in a post-COVID-19 pandemic era to better prepare for future health crises.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Proposes a series of measures to ensure the implementation of </a:t>
            </a:r>
            <a:r>
              <a:rPr lang="en-US" sz="1200" b="1" dirty="0">
                <a:solidFill>
                  <a:srgbClr val="D61B26"/>
                </a:solidFill>
              </a:rPr>
              <a:t>timely and responsive </a:t>
            </a:r>
            <a:r>
              <a:rPr lang="en-US" sz="1200" dirty="0"/>
              <a:t>tobacco control policies in health emergencies.</a:t>
            </a:r>
          </a:p>
        </p:txBody>
      </p:sp>
      <p:pic>
        <p:nvPicPr>
          <p:cNvPr id="6" name="Espace réservé pour une image  5" descr="Une image contenant texte, Publication, Impression, livre&#10;&#10;Description générée automatiquement">
            <a:extLst>
              <a:ext uri="{FF2B5EF4-FFF2-40B4-BE49-F238E27FC236}">
                <a16:creationId xmlns:a16="http://schemas.microsoft.com/office/drawing/2014/main" id="{33E8176B-8B6E-DA5C-15C0-941E3088C2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3679" r="13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037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650E19-82E4-DFAA-3D61-60B8F83A5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Tobacco &amp; cardiovascular disease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B409DB-8178-B3AE-1E24-DEFF7BE9E6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1200" b="1" dirty="0"/>
              <a:t>Tobacco As a Major Risk Factor for Cardiovascular Morbidity and Mortality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Responsible for </a:t>
            </a:r>
            <a:r>
              <a:rPr lang="en-US" sz="1200" b="1" dirty="0">
                <a:solidFill>
                  <a:srgbClr val="D61B26"/>
                </a:solidFill>
              </a:rPr>
              <a:t>17%</a:t>
            </a:r>
            <a:r>
              <a:rPr lang="en-US" sz="1200" b="1" dirty="0">
                <a:solidFill>
                  <a:schemeClr val="accent6"/>
                </a:solidFill>
              </a:rPr>
              <a:t> </a:t>
            </a:r>
            <a:r>
              <a:rPr lang="en-US" sz="1200" dirty="0"/>
              <a:t>of all deaths from cardiovascular disease.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Accounts for </a:t>
            </a:r>
            <a:r>
              <a:rPr lang="en-US" sz="1200" b="1" dirty="0">
                <a:solidFill>
                  <a:srgbClr val="D61B26"/>
                </a:solidFill>
              </a:rPr>
              <a:t>21%</a:t>
            </a:r>
            <a:r>
              <a:rPr lang="en-US" sz="1200" dirty="0"/>
              <a:t> of all deaths from coronary heart disease.</a:t>
            </a:r>
          </a:p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Acute Effects</a:t>
            </a:r>
            <a:endParaRPr lang="en-US" sz="1200" dirty="0"/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Transient increases in heart rate and blood pressure.</a:t>
            </a:r>
          </a:p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Chronic Effects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Accelerated atherosclerosis and thrombosis.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Coronary heart disease, including myocardial infarction.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Stroke.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Peripheral arterial disease.</a:t>
            </a:r>
          </a:p>
          <a:p>
            <a:pPr algn="just">
              <a:lnSpc>
                <a:spcPct val="150000"/>
              </a:lnSpc>
              <a:buClrTx/>
            </a:pPr>
            <a:endParaRPr lang="en-US" sz="1200" dirty="0"/>
          </a:p>
        </p:txBody>
      </p:sp>
      <p:pic>
        <p:nvPicPr>
          <p:cNvPr id="7" name="Picture Placeholder 6" descr="A person holding his chest&#10;&#10;Description automatically generated">
            <a:extLst>
              <a:ext uri="{FF2B5EF4-FFF2-40B4-BE49-F238E27FC236}">
                <a16:creationId xmlns:a16="http://schemas.microsoft.com/office/drawing/2014/main" id="{4580E1E8-3A16-B8B5-2804-5BE6944A1E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7715" r="177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4018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76A5C-87E9-950B-4C4D-6F79E5489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D41E286-75BA-B208-801A-3EAEDA3C9B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cardiovascular disease &amp; COVID-19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13E872-80FF-0875-EA2C-34B3D26024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1200" b="1" dirty="0"/>
              <a:t>People Living With Cardiovascular Disease and/or Its Associated Risk Factors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Tend to develop </a:t>
            </a:r>
            <a:r>
              <a:rPr lang="en-US" sz="1200" b="1" dirty="0">
                <a:solidFill>
                  <a:srgbClr val="D61B26"/>
                </a:solidFill>
              </a:rPr>
              <a:t>more severe </a:t>
            </a:r>
            <a:r>
              <a:rPr lang="en-US" sz="1200" dirty="0"/>
              <a:t>COVID-19</a:t>
            </a:r>
            <a:r>
              <a:rPr lang="en-US" sz="1200" b="1" dirty="0">
                <a:solidFill>
                  <a:srgbClr val="D61B26"/>
                </a:solidFill>
              </a:rPr>
              <a:t> illness</a:t>
            </a:r>
            <a:r>
              <a:rPr lang="en-US" sz="1200" dirty="0"/>
              <a:t>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Tend to experience </a:t>
            </a:r>
            <a:r>
              <a:rPr lang="en-US" sz="1200" b="1" dirty="0">
                <a:solidFill>
                  <a:srgbClr val="D61B26"/>
                </a:solidFill>
              </a:rPr>
              <a:t>worse</a:t>
            </a:r>
            <a:r>
              <a:rPr lang="en-US" sz="1200" dirty="0"/>
              <a:t> COVID-19 </a:t>
            </a:r>
            <a:r>
              <a:rPr lang="en-US" sz="1200" b="1" dirty="0">
                <a:solidFill>
                  <a:srgbClr val="D61B26"/>
                </a:solidFill>
              </a:rPr>
              <a:t>outcomes</a:t>
            </a:r>
            <a:r>
              <a:rPr lang="en-US" sz="1200" dirty="0"/>
              <a:t>.</a:t>
            </a:r>
          </a:p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Effects of COVID-19 on the Cardiovascular System</a:t>
            </a:r>
            <a:endParaRPr lang="en-US" sz="1200" dirty="0"/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Thrombotic cardiovascular complications.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Myocardial injuries, including myocarditis, etc.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Heart failure and exacerbation of its symptoms.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Deterioration of cardiac function.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Myocardial infarction.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Stroke.</a:t>
            </a:r>
          </a:p>
          <a:p>
            <a:pPr algn="just">
              <a:lnSpc>
                <a:spcPct val="150000"/>
              </a:lnSpc>
            </a:pPr>
            <a:endParaRPr lang="en-US" sz="1200" dirty="0"/>
          </a:p>
        </p:txBody>
      </p:sp>
      <p:pic>
        <p:nvPicPr>
          <p:cNvPr id="7" name="Picture Placeholder 6" descr="A group of people in scrubs and face masks in a hospital room&#10;&#10;Description automatically generated">
            <a:extLst>
              <a:ext uri="{FF2B5EF4-FFF2-40B4-BE49-F238E27FC236}">
                <a16:creationId xmlns:a16="http://schemas.microsoft.com/office/drawing/2014/main" id="{92AF5B65-2F11-6898-A997-3288889EE1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7715" r="177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254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6E54-0607-91C5-4CD8-D9CB91964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48A169-9D2D-D3D2-8EC7-34890984BC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Tobacco &amp; covid-19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CEB2B3-9EE8-3885-5296-50B77BC06D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n-GB" sz="1200" b="1" dirty="0"/>
              <a:t>Tobacco As a Key Determinant of COVID-19 Severity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1200" dirty="0"/>
              <a:t>Tobacco use is strongly associated with </a:t>
            </a:r>
            <a:r>
              <a:rPr lang="en-GB" sz="1200" b="1" dirty="0">
                <a:solidFill>
                  <a:srgbClr val="D61B26"/>
                </a:solidFill>
              </a:rPr>
              <a:t>increased risks </a:t>
            </a:r>
            <a:r>
              <a:rPr lang="en-GB" sz="1200" dirty="0"/>
              <a:t>of severe COVID-19 illness, complications, and deaths.</a:t>
            </a:r>
          </a:p>
          <a:p>
            <a:pPr algn="just">
              <a:lnSpc>
                <a:spcPct val="150000"/>
              </a:lnSpc>
              <a:buClrTx/>
            </a:pPr>
            <a:r>
              <a:rPr lang="en-GB" sz="1200" b="1" dirty="0"/>
              <a:t>Impact of Tobacco on COVID-19 Outcomes</a:t>
            </a:r>
            <a:endParaRPr lang="en-GB" sz="1200" dirty="0"/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1200" dirty="0"/>
              <a:t>Increased hospitalisation rates, including prolonged duration.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1200" dirty="0"/>
              <a:t>Increased intensive care unit admission, including need for mechanical ventilation.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1200" dirty="0"/>
              <a:t>Elevated risks of experiencing “long COVID”.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GB" sz="1200" dirty="0"/>
              <a:t>Elevated mortality rates.</a:t>
            </a:r>
          </a:p>
          <a:p>
            <a:pPr algn="just">
              <a:lnSpc>
                <a:spcPct val="150000"/>
              </a:lnSpc>
              <a:buClrTx/>
            </a:pPr>
            <a:r>
              <a:rPr lang="en-GB" sz="1200" b="1" dirty="0">
                <a:solidFill>
                  <a:srgbClr val="D61B26"/>
                </a:solidFill>
              </a:rPr>
              <a:t>Many underlying diseases associated with severe COVID-19 illness, such as cardiovascular disease, are also closely related to tobacco use.</a:t>
            </a:r>
          </a:p>
        </p:txBody>
      </p:sp>
      <p:pic>
        <p:nvPicPr>
          <p:cNvPr id="8" name="Picture Placeholder 7" descr="A cigarette with a virus on it&#10;&#10;Description automatically generated">
            <a:extLst>
              <a:ext uri="{FF2B5EF4-FFF2-40B4-BE49-F238E27FC236}">
                <a16:creationId xmlns:a16="http://schemas.microsoft.com/office/drawing/2014/main" id="{59C68FC2-C55C-5327-7D69-63901CFA19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1617" r="21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3777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6E54-0607-91C5-4CD8-D9CB91964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30D604C-8901-297D-AF58-D1E847A9C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938"/>
          <a:stretch/>
        </p:blipFill>
        <p:spPr>
          <a:xfrm>
            <a:off x="450" y="546292"/>
            <a:ext cx="9143550" cy="4597207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C48A169-9D2D-D3D2-8EC7-34890984BC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COMPLEX INTERPLAY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1629E03-1305-89DA-1EFB-7FD40706D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8" r="7190"/>
          <a:stretch/>
        </p:blipFill>
        <p:spPr>
          <a:xfrm>
            <a:off x="1416050" y="546293"/>
            <a:ext cx="6311900" cy="45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41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4650E19-82E4-DFAA-3D61-60B8F83A5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IMPACTS of Lockdowns and social distancing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B409DB-8178-B3AE-1E24-DEFF7BE9E6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Impact on Mental Health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Stress, anxiety, distress, etc.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Rise in cases of depression and suicides.</a:t>
            </a:r>
          </a:p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Impact on Lifestyle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Unhealthy diets.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Physical inactivity.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Alcohol use.</a:t>
            </a:r>
          </a:p>
          <a:p>
            <a:pPr algn="just">
              <a:lnSpc>
                <a:spcPct val="150000"/>
              </a:lnSpc>
              <a:buClrTx/>
            </a:pPr>
            <a:r>
              <a:rPr lang="en-US" sz="1200" b="1" dirty="0"/>
              <a:t>Impact on Smoking </a:t>
            </a:r>
            <a:r>
              <a:rPr lang="en-US" sz="1200" b="1" dirty="0" err="1"/>
              <a:t>Behaviour</a:t>
            </a:r>
            <a:endParaRPr lang="en-US" sz="1200" b="1" dirty="0"/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Surge in </a:t>
            </a:r>
            <a:r>
              <a:rPr lang="en-US" sz="1200" b="1" dirty="0">
                <a:solidFill>
                  <a:srgbClr val="D61B26"/>
                </a:solidFill>
              </a:rPr>
              <a:t>tobacco consumption </a:t>
            </a:r>
            <a:r>
              <a:rPr lang="en-US" sz="1200" dirty="0"/>
              <a:t>in some countries marked by increases in frequency, quantity, dependence, and relapses. </a:t>
            </a:r>
          </a:p>
          <a:p>
            <a:pPr marL="230400" indent="-230400" algn="just">
              <a:lnSpc>
                <a:spcPct val="15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1200" dirty="0"/>
              <a:t>Shifts in </a:t>
            </a:r>
            <a:r>
              <a:rPr lang="en-US" sz="1200" b="1" dirty="0">
                <a:solidFill>
                  <a:srgbClr val="D61B26"/>
                </a:solidFill>
              </a:rPr>
              <a:t>usage pattern </a:t>
            </a:r>
            <a:r>
              <a:rPr lang="en-US" sz="1200" dirty="0"/>
              <a:t>across countries and regions.</a:t>
            </a:r>
          </a:p>
        </p:txBody>
      </p:sp>
      <p:pic>
        <p:nvPicPr>
          <p:cNvPr id="7" name="Picture Placeholder 6" descr="A person wearing a face mask looking out a window&#10;&#10;Description automatically generated">
            <a:extLst>
              <a:ext uri="{FF2B5EF4-FFF2-40B4-BE49-F238E27FC236}">
                <a16:creationId xmlns:a16="http://schemas.microsoft.com/office/drawing/2014/main" id="{78BE40E3-DA64-F6D5-A291-B6A1925D85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8808" r="188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42528"/>
      </p:ext>
    </p:extLst>
  </p:cSld>
  <p:clrMapOvr>
    <a:masterClrMapping/>
  </p:clrMapOvr>
</p:sld>
</file>

<file path=ppt/theme/theme1.xml><?xml version="1.0" encoding="utf-8"?>
<a:theme xmlns:a="http://schemas.openxmlformats.org/drawingml/2006/main" name="Management Consulting Toolkit by Slidesgo">
  <a:themeElements>
    <a:clrScheme name="Simple Light">
      <a:dk1>
        <a:srgbClr val="000000"/>
      </a:dk1>
      <a:lt1>
        <a:srgbClr val="FFFFFF"/>
      </a:lt1>
      <a:dk2>
        <a:srgbClr val="4A8CFF"/>
      </a:dk2>
      <a:lt2>
        <a:srgbClr val="EFEFEF"/>
      </a:lt2>
      <a:accent1>
        <a:srgbClr val="003BA3"/>
      </a:accent1>
      <a:accent2>
        <a:srgbClr val="000000"/>
      </a:accent2>
      <a:accent3>
        <a:srgbClr val="4A8CFF"/>
      </a:accent3>
      <a:accent4>
        <a:srgbClr val="EFEFEF"/>
      </a:accent4>
      <a:accent5>
        <a:srgbClr val="003BA3"/>
      </a:accent5>
      <a:accent6>
        <a:srgbClr val="000000"/>
      </a:accent6>
      <a:hlink>
        <a:srgbClr val="003BA3"/>
      </a:hlink>
      <a:folHlink>
        <a:srgbClr val="0097A7"/>
      </a:folHlink>
    </a:clrScheme>
    <a:fontScheme name="Custom 1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27382d-3cab-487d-a0e6-e43e33eab89a">
      <Terms xmlns="http://schemas.microsoft.com/office/infopath/2007/PartnerControls"/>
    </lcf76f155ced4ddcb4097134ff3c332f>
    <TaxCatchAll xmlns="6c9bbf08-dcc7-451a-b7f9-e42fdbcd832b" xsi:nil="true"/>
    <PublishingExpirationDate xmlns="http://schemas.microsoft.com/sharepoint/v3" xsi:nil="true"/>
    <PublishingStartDate xmlns="http://schemas.microsoft.com/sharepoint/v3" xsi:nil="true"/>
    <_ModernAudienceTargetUserField xmlns="5427382d-3cab-487d-a0e6-e43e33eab89a">
      <UserInfo>
        <DisplayName/>
        <AccountId xsi:nil="true"/>
        <AccountType/>
      </UserInfo>
    </_ModernAudienceTargetUserField>
    <SharedWithUsers xmlns="6c9bbf08-dcc7-451a-b7f9-e42fdbcd832b">
      <UserInfo>
        <DisplayName>Yunshu Wang</DisplayName>
        <AccountId>100</AccountId>
        <AccountType/>
      </UserInfo>
      <UserInfo>
        <DisplayName>Jeremiah Mwangi</DisplayName>
        <AccountId>129</AccountId>
        <AccountType/>
      </UserInfo>
      <UserInfo>
        <DisplayName>Borjana Pervan</DisplayName>
        <AccountId>64</AccountId>
        <AccountType/>
      </UserInfo>
      <UserInfo>
        <DisplayName>Mihajlo Zelenkovski</DisplayName>
        <AccountId>300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178BE82DEDC14A92B0701B26B279D4" ma:contentTypeVersion="21" ma:contentTypeDescription="Create a new document." ma:contentTypeScope="" ma:versionID="7ab49e36cf0507452beee0649b7482d7">
  <xsd:schema xmlns:xsd="http://www.w3.org/2001/XMLSchema" xmlns:xs="http://www.w3.org/2001/XMLSchema" xmlns:p="http://schemas.microsoft.com/office/2006/metadata/properties" xmlns:ns1="http://schemas.microsoft.com/sharepoint/v3" xmlns:ns2="5427382d-3cab-487d-a0e6-e43e33eab89a" xmlns:ns3="6c9bbf08-dcc7-451a-b7f9-e42fdbcd832b" targetNamespace="http://schemas.microsoft.com/office/2006/metadata/properties" ma:root="true" ma:fieldsID="cc47a47ea1bf0394b8ef813761f78faf" ns1:_="" ns2:_="" ns3:_="">
    <xsd:import namespace="http://schemas.microsoft.com/sharepoint/v3"/>
    <xsd:import namespace="5427382d-3cab-487d-a0e6-e43e33eab89a"/>
    <xsd:import namespace="6c9bbf08-dcc7-451a-b7f9-e42fdbcd832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ModernAudienceTargetUserField" minOccurs="0"/>
                <xsd:element ref="ns2:_ModernAudienceAadObjectI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27382d-3cab-487d-a0e6-e43e33eab8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d26e1da-dea1-4a9a-966f-5157f66921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ModernAudienceTargetUserField" ma:index="26" nillable="true" ma:displayName="Audience" ma:list="UserInfo" ma:SharePointGroup="0" ma:internalName="_ModernAudienceTargetUserField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ModernAudienceAadObjectIds" ma:index="27" nillable="true" ma:displayName="AudienceIds" ma:list="{20fde041-f612-44ec-9f06-d8d435123c56}" ma:internalName="_ModernAudienceAadObjectIds" ma:readOnly="true" ma:showField="_AadObjectIdForUser" ma:web="6c9bbf08-dcc7-451a-b7f9-e42fdbcd83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9bbf08-dcc7-451a-b7f9-e42fdbcd832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d7f52a3-82b1-41c1-a50b-935e522ff68d}" ma:internalName="TaxCatchAll" ma:showField="CatchAllData" ma:web="6c9bbf08-dcc7-451a-b7f9-e42fdbcd83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0B44BE-78DD-413E-B115-E5CD3FDAD3E9}">
  <ds:schemaRefs>
    <ds:schemaRef ds:uri="http://schemas.openxmlformats.org/package/2006/metadata/core-properties"/>
    <ds:schemaRef ds:uri="5427382d-3cab-487d-a0e6-e43e33eab89a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6c9bbf08-dcc7-451a-b7f9-e42fdbcd832b"/>
    <ds:schemaRef ds:uri="http://schemas.microsoft.com/sharepoint/v3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358F939-5B7E-4041-9B19-E0A7F497AF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427382d-3cab-487d-a0e6-e43e33eab89a"/>
    <ds:schemaRef ds:uri="6c9bbf08-dcc7-451a-b7f9-e42fdbcd83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9806EC-0FAD-4409-B1E6-DD092B9D7B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2895</TotalTime>
  <Words>1063</Words>
  <Application>Microsoft Office PowerPoint</Application>
  <PresentationFormat>On-screen Show (16:9)</PresentationFormat>
  <Paragraphs>116</Paragraphs>
  <Slides>15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Management Consulting Toolkit by Slidesgo</vt:lpstr>
      <vt:lpstr>A COMPLEX INTERPLAY: NAVIGATING THE CROSSROADS OF TOBACCO USE, CARDIOVASCULAR DISEASE, AND THE  COVID-19 PANDEMIC   A WORLD HEART FEDERATION POLICY BRIEF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WHF Physical Activity Policy Brief </dc:title>
  <cp:lastModifiedBy>Yunshu Wang</cp:lastModifiedBy>
  <cp:revision>2</cp:revision>
  <dcterms:modified xsi:type="dcterms:W3CDTF">2024-04-03T07:54:48Z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0x0101000E178BE82DEDC14A92B0701B26B279D4</vt:lpwstr>
  </property>
  <property fmtid="{D5CDD505-2E9C-101B-9397-08002B2CF9AE}" pid="3" name="MediaServiceImageTags">
    <vt:lpwstr/>
  </property>
</Properties>
</file>