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300" r:id="rId5"/>
    <p:sldId id="457" r:id="rId6"/>
    <p:sldId id="447" r:id="rId7"/>
    <p:sldId id="462" r:id="rId8"/>
    <p:sldId id="466" r:id="rId9"/>
    <p:sldId id="467" r:id="rId10"/>
    <p:sldId id="468" r:id="rId11"/>
    <p:sldId id="458" r:id="rId12"/>
    <p:sldId id="460" r:id="rId13"/>
    <p:sldId id="461" r:id="rId14"/>
    <p:sldId id="441" r:id="rId15"/>
    <p:sldId id="302" r:id="rId16"/>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Orrite" initials="PO" lastIdx="1" clrIdx="0">
    <p:extLst>
      <p:ext uri="{19B8F6BF-5375-455C-9EA6-DF929625EA0E}">
        <p15:presenceInfo xmlns:p15="http://schemas.microsoft.com/office/powerpoint/2012/main" userId="S::Paula.Orrite@worldheart.org::a29f6fc8-d1af-48b7-a240-5ac74369b0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E2E2E2"/>
    <a:srgbClr val="ACD9DE"/>
    <a:srgbClr val="ABD6DD"/>
    <a:srgbClr val="C2E0E4"/>
    <a:srgbClr val="AAD5DB"/>
    <a:srgbClr val="FFDBCF"/>
    <a:srgbClr val="8BC2C7"/>
    <a:srgbClr val="E2F0F2"/>
    <a:srgbClr val="E606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C63567-C896-4CC2-A089-96152A1A952D}" v="2" dt="2022-10-19T09:46:20.7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Orrite" userId="a29f6fc8-d1af-48b7-a240-5ac74369b065" providerId="ADAL" clId="{93E8F94E-A5E1-4BF9-9D13-87774F33EE65}"/>
    <pc:docChg chg="modSld">
      <pc:chgData name="Paula Orrite" userId="a29f6fc8-d1af-48b7-a240-5ac74369b065" providerId="ADAL" clId="{93E8F94E-A5E1-4BF9-9D13-87774F33EE65}" dt="2022-10-19T09:47:29.364" v="2" actId="1076"/>
      <pc:docMkLst>
        <pc:docMk/>
      </pc:docMkLst>
      <pc:sldChg chg="modSp mod">
        <pc:chgData name="Paula Orrite" userId="a29f6fc8-d1af-48b7-a240-5ac74369b065" providerId="ADAL" clId="{93E8F94E-A5E1-4BF9-9D13-87774F33EE65}" dt="2022-10-19T09:47:12.892" v="1" actId="14100"/>
        <pc:sldMkLst>
          <pc:docMk/>
          <pc:sldMk cId="3739475296" sldId="300"/>
        </pc:sldMkLst>
        <pc:picChg chg="mod modCrop">
          <ac:chgData name="Paula Orrite" userId="a29f6fc8-d1af-48b7-a240-5ac74369b065" providerId="ADAL" clId="{93E8F94E-A5E1-4BF9-9D13-87774F33EE65}" dt="2022-10-19T09:47:12.892" v="1" actId="14100"/>
          <ac:picMkLst>
            <pc:docMk/>
            <pc:sldMk cId="3739475296" sldId="300"/>
            <ac:picMk id="5" creationId="{926D0CFA-B9C7-09ED-ACDC-DA037F5D0321}"/>
          </ac:picMkLst>
        </pc:picChg>
      </pc:sldChg>
      <pc:sldChg chg="modSp mod">
        <pc:chgData name="Paula Orrite" userId="a29f6fc8-d1af-48b7-a240-5ac74369b065" providerId="ADAL" clId="{93E8F94E-A5E1-4BF9-9D13-87774F33EE65}" dt="2022-10-19T09:47:29.364" v="2" actId="1076"/>
        <pc:sldMkLst>
          <pc:docMk/>
          <pc:sldMk cId="4110754610" sldId="302"/>
        </pc:sldMkLst>
        <pc:picChg chg="mod">
          <ac:chgData name="Paula Orrite" userId="a29f6fc8-d1af-48b7-a240-5ac74369b065" providerId="ADAL" clId="{93E8F94E-A5E1-4BF9-9D13-87774F33EE65}" dt="2022-10-19T09:47:29.364" v="2" actId="1076"/>
          <ac:picMkLst>
            <pc:docMk/>
            <pc:sldMk cId="4110754610" sldId="302"/>
            <ac:picMk id="7" creationId="{AFD4667A-A6B2-9156-5040-A768E3A33A5F}"/>
          </ac:picMkLst>
        </pc:picChg>
      </pc:sldChg>
    </pc:docChg>
  </pc:docChgLst>
  <pc:docChgLst>
    <pc:chgData name="Paula Orrite" userId="a29f6fc8-d1af-48b7-a240-5ac74369b065" providerId="ADAL" clId="{717759E3-2EA0-449B-93A0-C4E96D861C22}"/>
    <pc:docChg chg="undo custSel addSld delSld modSld">
      <pc:chgData name="Paula Orrite" userId="a29f6fc8-d1af-48b7-a240-5ac74369b065" providerId="ADAL" clId="{717759E3-2EA0-449B-93A0-C4E96D861C22}" dt="2022-10-12T08:35:03.909" v="251" actId="732"/>
      <pc:docMkLst>
        <pc:docMk/>
      </pc:docMkLst>
      <pc:sldChg chg="addSp delSp modSp mod">
        <pc:chgData name="Paula Orrite" userId="a29f6fc8-d1af-48b7-a240-5ac74369b065" providerId="ADAL" clId="{717759E3-2EA0-449B-93A0-C4E96D861C22}" dt="2022-10-12T08:23:06.738" v="227" actId="14100"/>
        <pc:sldMkLst>
          <pc:docMk/>
          <pc:sldMk cId="2508335779" sldId="441"/>
        </pc:sldMkLst>
        <pc:spChg chg="add mod">
          <ac:chgData name="Paula Orrite" userId="a29f6fc8-d1af-48b7-a240-5ac74369b065" providerId="ADAL" clId="{717759E3-2EA0-449B-93A0-C4E96D861C22}" dt="2022-10-12T08:22:01.041" v="218" actId="1076"/>
          <ac:spMkLst>
            <pc:docMk/>
            <pc:sldMk cId="2508335779" sldId="441"/>
            <ac:spMk id="4" creationId="{C40100E2-229D-2CF0-D579-C3F45223661C}"/>
          </ac:spMkLst>
        </pc:spChg>
        <pc:spChg chg="mod">
          <ac:chgData name="Paula Orrite" userId="a29f6fc8-d1af-48b7-a240-5ac74369b065" providerId="ADAL" clId="{717759E3-2EA0-449B-93A0-C4E96D861C22}" dt="2022-10-12T08:20:16.457" v="197" actId="20577"/>
          <ac:spMkLst>
            <pc:docMk/>
            <pc:sldMk cId="2508335779" sldId="441"/>
            <ac:spMk id="7" creationId="{E9300014-2DA1-B548-B1A0-F3FAE1306788}"/>
          </ac:spMkLst>
        </pc:spChg>
        <pc:spChg chg="mod">
          <ac:chgData name="Paula Orrite" userId="a29f6fc8-d1af-48b7-a240-5ac74369b065" providerId="ADAL" clId="{717759E3-2EA0-449B-93A0-C4E96D861C22}" dt="2022-10-12T08:23:06.738" v="227" actId="14100"/>
          <ac:spMkLst>
            <pc:docMk/>
            <pc:sldMk cId="2508335779" sldId="441"/>
            <ac:spMk id="10" creationId="{F108685A-DB8C-9D44-6DE1-7A33CC3A87F8}"/>
          </ac:spMkLst>
        </pc:spChg>
        <pc:spChg chg="mod">
          <ac:chgData name="Paula Orrite" userId="a29f6fc8-d1af-48b7-a240-5ac74369b065" providerId="ADAL" clId="{717759E3-2EA0-449B-93A0-C4E96D861C22}" dt="2022-10-12T08:21:51.477" v="214" actId="20577"/>
          <ac:spMkLst>
            <pc:docMk/>
            <pc:sldMk cId="2508335779" sldId="441"/>
            <ac:spMk id="14" creationId="{BBED0BAD-4B00-36EC-F5E9-94D3A482807D}"/>
          </ac:spMkLst>
        </pc:spChg>
        <pc:spChg chg="mod">
          <ac:chgData name="Paula Orrite" userId="a29f6fc8-d1af-48b7-a240-5ac74369b065" providerId="ADAL" clId="{717759E3-2EA0-449B-93A0-C4E96D861C22}" dt="2022-10-12T08:21:42.143" v="208" actId="1076"/>
          <ac:spMkLst>
            <pc:docMk/>
            <pc:sldMk cId="2508335779" sldId="441"/>
            <ac:spMk id="16" creationId="{44CB7D02-B715-5793-302C-13BB8118FBBA}"/>
          </ac:spMkLst>
        </pc:spChg>
        <pc:picChg chg="add del mod modCrop">
          <ac:chgData name="Paula Orrite" userId="a29f6fc8-d1af-48b7-a240-5ac74369b065" providerId="ADAL" clId="{717759E3-2EA0-449B-93A0-C4E96D861C22}" dt="2022-10-12T08:20:34.532" v="203" actId="478"/>
          <ac:picMkLst>
            <pc:docMk/>
            <pc:sldMk cId="2508335779" sldId="441"/>
            <ac:picMk id="2" creationId="{4F3ABBB8-0B85-690E-65C4-3D0EFC125874}"/>
          </ac:picMkLst>
        </pc:picChg>
        <pc:picChg chg="del">
          <ac:chgData name="Paula Orrite" userId="a29f6fc8-d1af-48b7-a240-5ac74369b065" providerId="ADAL" clId="{717759E3-2EA0-449B-93A0-C4E96D861C22}" dt="2022-10-12T08:20:12.581" v="195" actId="478"/>
          <ac:picMkLst>
            <pc:docMk/>
            <pc:sldMk cId="2508335779" sldId="441"/>
            <ac:picMk id="5" creationId="{3CBD49DB-A5E1-F66F-C32C-BA579C98DCD7}"/>
          </ac:picMkLst>
        </pc:picChg>
        <pc:picChg chg="add mod modCrop">
          <ac:chgData name="Paula Orrite" userId="a29f6fc8-d1af-48b7-a240-5ac74369b065" providerId="ADAL" clId="{717759E3-2EA0-449B-93A0-C4E96D861C22}" dt="2022-10-12T08:23:01.931" v="226" actId="14100"/>
          <ac:picMkLst>
            <pc:docMk/>
            <pc:sldMk cId="2508335779" sldId="441"/>
            <ac:picMk id="6" creationId="{0B8AE2AE-861F-C910-7393-F87829B25672}"/>
          </ac:picMkLst>
        </pc:picChg>
      </pc:sldChg>
      <pc:sldChg chg="addSp delSp modSp mod">
        <pc:chgData name="Paula Orrite" userId="a29f6fc8-d1af-48b7-a240-5ac74369b065" providerId="ADAL" clId="{717759E3-2EA0-449B-93A0-C4E96D861C22}" dt="2022-10-12T08:32:16.931" v="231" actId="732"/>
        <pc:sldMkLst>
          <pc:docMk/>
          <pc:sldMk cId="3775436920" sldId="457"/>
        </pc:sldMkLst>
        <pc:spChg chg="mod">
          <ac:chgData name="Paula Orrite" userId="a29f6fc8-d1af-48b7-a240-5ac74369b065" providerId="ADAL" clId="{717759E3-2EA0-449B-93A0-C4E96D861C22}" dt="2022-10-12T08:06:38.732" v="132" actId="1076"/>
          <ac:spMkLst>
            <pc:docMk/>
            <pc:sldMk cId="3775436920" sldId="457"/>
            <ac:spMk id="26" creationId="{155A99EF-F14B-4C04-AF2A-7BECA8D8B90F}"/>
          </ac:spMkLst>
        </pc:spChg>
        <pc:spChg chg="mod">
          <ac:chgData name="Paula Orrite" userId="a29f6fc8-d1af-48b7-a240-5ac74369b065" providerId="ADAL" clId="{717759E3-2EA0-449B-93A0-C4E96D861C22}" dt="2022-10-12T08:06:35.540" v="131" actId="1076"/>
          <ac:spMkLst>
            <pc:docMk/>
            <pc:sldMk cId="3775436920" sldId="457"/>
            <ac:spMk id="27" creationId="{C294DB84-B8E6-4ED6-8146-0134F595CB42}"/>
          </ac:spMkLst>
        </pc:spChg>
        <pc:picChg chg="add del mod">
          <ac:chgData name="Paula Orrite" userId="a29f6fc8-d1af-48b7-a240-5ac74369b065" providerId="ADAL" clId="{717759E3-2EA0-449B-93A0-C4E96D861C22}" dt="2022-10-12T08:05:36.500" v="112" actId="478"/>
          <ac:picMkLst>
            <pc:docMk/>
            <pc:sldMk cId="3775436920" sldId="457"/>
            <ac:picMk id="3" creationId="{37E48A09-40C2-85B5-E16D-D854257266AD}"/>
          </ac:picMkLst>
        </pc:picChg>
        <pc:picChg chg="add mod modCrop">
          <ac:chgData name="Paula Orrite" userId="a29f6fc8-d1af-48b7-a240-5ac74369b065" providerId="ADAL" clId="{717759E3-2EA0-449B-93A0-C4E96D861C22}" dt="2022-10-12T08:32:16.931" v="231" actId="732"/>
          <ac:picMkLst>
            <pc:docMk/>
            <pc:sldMk cId="3775436920" sldId="457"/>
            <ac:picMk id="4" creationId="{029A1B58-E128-E5F0-CC23-751CB4DF8730}"/>
          </ac:picMkLst>
        </pc:picChg>
      </pc:sldChg>
      <pc:sldChg chg="addSp modSp mod">
        <pc:chgData name="Paula Orrite" userId="a29f6fc8-d1af-48b7-a240-5ac74369b065" providerId="ADAL" clId="{717759E3-2EA0-449B-93A0-C4E96D861C22}" dt="2022-10-12T08:35:03.909" v="251" actId="732"/>
        <pc:sldMkLst>
          <pc:docMk/>
          <pc:sldMk cId="715509721" sldId="461"/>
        </pc:sldMkLst>
        <pc:spChg chg="mod">
          <ac:chgData name="Paula Orrite" userId="a29f6fc8-d1af-48b7-a240-5ac74369b065" providerId="ADAL" clId="{717759E3-2EA0-449B-93A0-C4E96D861C22}" dt="2022-10-12T08:34:50.798" v="249" actId="14100"/>
          <ac:spMkLst>
            <pc:docMk/>
            <pc:sldMk cId="715509721" sldId="461"/>
            <ac:spMk id="26" creationId="{155A99EF-F14B-4C04-AF2A-7BECA8D8B90F}"/>
          </ac:spMkLst>
        </pc:spChg>
        <pc:picChg chg="add mod modCrop">
          <ac:chgData name="Paula Orrite" userId="a29f6fc8-d1af-48b7-a240-5ac74369b065" providerId="ADAL" clId="{717759E3-2EA0-449B-93A0-C4E96D861C22}" dt="2022-10-12T08:35:03.909" v="251" actId="732"/>
          <ac:picMkLst>
            <pc:docMk/>
            <pc:sldMk cId="715509721" sldId="461"/>
            <ac:picMk id="2" creationId="{FBA7A31C-3158-0BB7-207D-63273E918593}"/>
          </ac:picMkLst>
        </pc:picChg>
      </pc:sldChg>
      <pc:sldChg chg="addSp delSp modSp mod">
        <pc:chgData name="Paula Orrite" userId="a29f6fc8-d1af-48b7-a240-5ac74369b065" providerId="ADAL" clId="{717759E3-2EA0-449B-93A0-C4E96D861C22}" dt="2022-10-12T08:00:59.517" v="21" actId="1076"/>
        <pc:sldMkLst>
          <pc:docMk/>
          <pc:sldMk cId="4146782375" sldId="462"/>
        </pc:sldMkLst>
        <pc:spChg chg="mod">
          <ac:chgData name="Paula Orrite" userId="a29f6fc8-d1af-48b7-a240-5ac74369b065" providerId="ADAL" clId="{717759E3-2EA0-449B-93A0-C4E96D861C22}" dt="2022-10-12T08:00:56.955" v="20" actId="14100"/>
          <ac:spMkLst>
            <pc:docMk/>
            <pc:sldMk cId="4146782375" sldId="462"/>
            <ac:spMk id="31" creationId="{E5212946-45DF-4481-AB34-35EEC78FE6D3}"/>
          </ac:spMkLst>
        </pc:spChg>
        <pc:picChg chg="add mod">
          <ac:chgData name="Paula Orrite" userId="a29f6fc8-d1af-48b7-a240-5ac74369b065" providerId="ADAL" clId="{717759E3-2EA0-449B-93A0-C4E96D861C22}" dt="2022-10-12T08:00:59.517" v="21" actId="1076"/>
          <ac:picMkLst>
            <pc:docMk/>
            <pc:sldMk cId="4146782375" sldId="462"/>
            <ac:picMk id="2" creationId="{A7C4B233-5DCF-6BE8-5C4C-CEAE72151BFC}"/>
          </ac:picMkLst>
        </pc:picChg>
        <pc:picChg chg="del">
          <ac:chgData name="Paula Orrite" userId="a29f6fc8-d1af-48b7-a240-5ac74369b065" providerId="ADAL" clId="{717759E3-2EA0-449B-93A0-C4E96D861C22}" dt="2022-10-12T08:00:16.308" v="1" actId="478"/>
          <ac:picMkLst>
            <pc:docMk/>
            <pc:sldMk cId="4146782375" sldId="462"/>
            <ac:picMk id="37" creationId="{8BEF1A7D-F81A-4034-BFC8-2EF1FF9675B3}"/>
          </ac:picMkLst>
        </pc:picChg>
      </pc:sldChg>
      <pc:sldChg chg="addSp delSp modSp mod">
        <pc:chgData name="Paula Orrite" userId="a29f6fc8-d1af-48b7-a240-5ac74369b065" providerId="ADAL" clId="{717759E3-2EA0-449B-93A0-C4E96D861C22}" dt="2022-10-12T08:02:55.568" v="56" actId="14100"/>
        <pc:sldMkLst>
          <pc:docMk/>
          <pc:sldMk cId="790957672" sldId="466"/>
        </pc:sldMkLst>
        <pc:spChg chg="mod">
          <ac:chgData name="Paula Orrite" userId="a29f6fc8-d1af-48b7-a240-5ac74369b065" providerId="ADAL" clId="{717759E3-2EA0-449B-93A0-C4E96D861C22}" dt="2022-10-12T08:02:55.568" v="56" actId="14100"/>
          <ac:spMkLst>
            <pc:docMk/>
            <pc:sldMk cId="790957672" sldId="466"/>
            <ac:spMk id="31" creationId="{E5212946-45DF-4481-AB34-35EEC78FE6D3}"/>
          </ac:spMkLst>
        </pc:spChg>
        <pc:picChg chg="add mod modCrop">
          <ac:chgData name="Paula Orrite" userId="a29f6fc8-d1af-48b7-a240-5ac74369b065" providerId="ADAL" clId="{717759E3-2EA0-449B-93A0-C4E96D861C22}" dt="2022-10-12T08:02:47.754" v="54" actId="1076"/>
          <ac:picMkLst>
            <pc:docMk/>
            <pc:sldMk cId="790957672" sldId="466"/>
            <ac:picMk id="2" creationId="{D29E3BCB-408E-1767-18A7-F2CDBC80CF4A}"/>
          </ac:picMkLst>
        </pc:picChg>
        <pc:picChg chg="del">
          <ac:chgData name="Paula Orrite" userId="a29f6fc8-d1af-48b7-a240-5ac74369b065" providerId="ADAL" clId="{717759E3-2EA0-449B-93A0-C4E96D861C22}" dt="2022-10-12T08:01:03.993" v="22" actId="478"/>
          <ac:picMkLst>
            <pc:docMk/>
            <pc:sldMk cId="790957672" sldId="466"/>
            <ac:picMk id="4" creationId="{64A515BE-73EA-E477-2E80-B348DA615227}"/>
          </ac:picMkLst>
        </pc:picChg>
      </pc:sldChg>
      <pc:sldChg chg="addSp delSp modSp mod">
        <pc:chgData name="Paula Orrite" userId="a29f6fc8-d1af-48b7-a240-5ac74369b065" providerId="ADAL" clId="{717759E3-2EA0-449B-93A0-C4E96D861C22}" dt="2022-10-12T08:04:00.592" v="76" actId="1076"/>
        <pc:sldMkLst>
          <pc:docMk/>
          <pc:sldMk cId="3852487427" sldId="467"/>
        </pc:sldMkLst>
        <pc:spChg chg="mod">
          <ac:chgData name="Paula Orrite" userId="a29f6fc8-d1af-48b7-a240-5ac74369b065" providerId="ADAL" clId="{717759E3-2EA0-449B-93A0-C4E96D861C22}" dt="2022-10-12T08:03:31.810" v="70" actId="123"/>
          <ac:spMkLst>
            <pc:docMk/>
            <pc:sldMk cId="3852487427" sldId="467"/>
            <ac:spMk id="31" creationId="{E5212946-45DF-4481-AB34-35EEC78FE6D3}"/>
          </ac:spMkLst>
        </pc:spChg>
        <pc:picChg chg="del">
          <ac:chgData name="Paula Orrite" userId="a29f6fc8-d1af-48b7-a240-5ac74369b065" providerId="ADAL" clId="{717759E3-2EA0-449B-93A0-C4E96D861C22}" dt="2022-10-12T08:03:05.593" v="57" actId="478"/>
          <ac:picMkLst>
            <pc:docMk/>
            <pc:sldMk cId="3852487427" sldId="467"/>
            <ac:picMk id="2" creationId="{04838C5A-F448-E657-6ACE-7C163E9231A7}"/>
          </ac:picMkLst>
        </pc:picChg>
        <pc:picChg chg="add mod modCrop">
          <ac:chgData name="Paula Orrite" userId="a29f6fc8-d1af-48b7-a240-5ac74369b065" providerId="ADAL" clId="{717759E3-2EA0-449B-93A0-C4E96D861C22}" dt="2022-10-12T08:04:00.592" v="76" actId="1076"/>
          <ac:picMkLst>
            <pc:docMk/>
            <pc:sldMk cId="3852487427" sldId="467"/>
            <ac:picMk id="3" creationId="{FB8FCCCA-F097-9322-68BD-410362DAAA71}"/>
          </ac:picMkLst>
        </pc:picChg>
      </pc:sldChg>
      <pc:sldChg chg="addSp delSp modSp mod">
        <pc:chgData name="Paula Orrite" userId="a29f6fc8-d1af-48b7-a240-5ac74369b065" providerId="ADAL" clId="{717759E3-2EA0-449B-93A0-C4E96D861C22}" dt="2022-10-12T08:14:29.770" v="194" actId="732"/>
        <pc:sldMkLst>
          <pc:docMk/>
          <pc:sldMk cId="4096064199" sldId="468"/>
        </pc:sldMkLst>
        <pc:spChg chg="mod">
          <ac:chgData name="Paula Orrite" userId="a29f6fc8-d1af-48b7-a240-5ac74369b065" providerId="ADAL" clId="{717759E3-2EA0-449B-93A0-C4E96D861C22}" dt="2022-10-12T08:13:23.951" v="174" actId="1076"/>
          <ac:spMkLst>
            <pc:docMk/>
            <pc:sldMk cId="4096064199" sldId="468"/>
            <ac:spMk id="27" creationId="{C294DB84-B8E6-4ED6-8146-0134F595CB42}"/>
          </ac:spMkLst>
        </pc:spChg>
        <pc:spChg chg="mod">
          <ac:chgData name="Paula Orrite" userId="a29f6fc8-d1af-48b7-a240-5ac74369b065" providerId="ADAL" clId="{717759E3-2EA0-449B-93A0-C4E96D861C22}" dt="2022-10-12T08:14:14.752" v="192" actId="6549"/>
          <ac:spMkLst>
            <pc:docMk/>
            <pc:sldMk cId="4096064199" sldId="468"/>
            <ac:spMk id="31" creationId="{E5212946-45DF-4481-AB34-35EEC78FE6D3}"/>
          </ac:spMkLst>
        </pc:spChg>
        <pc:picChg chg="del">
          <ac:chgData name="Paula Orrite" userId="a29f6fc8-d1af-48b7-a240-5ac74369b065" providerId="ADAL" clId="{717759E3-2EA0-449B-93A0-C4E96D861C22}" dt="2022-10-12T08:13:12.648" v="171" actId="478"/>
          <ac:picMkLst>
            <pc:docMk/>
            <pc:sldMk cId="4096064199" sldId="468"/>
            <ac:picMk id="2" creationId="{838582E9-25CF-2080-2E4E-BC9CB10B5EC4}"/>
          </ac:picMkLst>
        </pc:picChg>
        <pc:picChg chg="add mod modCrop">
          <ac:chgData name="Paula Orrite" userId="a29f6fc8-d1af-48b7-a240-5ac74369b065" providerId="ADAL" clId="{717759E3-2EA0-449B-93A0-C4E96D861C22}" dt="2022-10-12T08:14:29.770" v="194" actId="732"/>
          <ac:picMkLst>
            <pc:docMk/>
            <pc:sldMk cId="4096064199" sldId="468"/>
            <ac:picMk id="3" creationId="{6DE3A79A-2A9C-D6C0-0D7E-B3755E1A4BFF}"/>
          </ac:picMkLst>
        </pc:picChg>
      </pc:sldChg>
      <pc:sldChg chg="delSp add del mod">
        <pc:chgData name="Paula Orrite" userId="a29f6fc8-d1af-48b7-a240-5ac74369b065" providerId="ADAL" clId="{717759E3-2EA0-449B-93A0-C4E96D861C22}" dt="2022-10-12T08:05:29.745" v="109" actId="47"/>
        <pc:sldMkLst>
          <pc:docMk/>
          <pc:sldMk cId="1156525592" sldId="469"/>
        </pc:sldMkLst>
        <pc:picChg chg="del">
          <ac:chgData name="Paula Orrite" userId="a29f6fc8-d1af-48b7-a240-5ac74369b065" providerId="ADAL" clId="{717759E3-2EA0-449B-93A0-C4E96D861C22}" dt="2022-10-12T08:05:28.457" v="108" actId="478"/>
          <ac:picMkLst>
            <pc:docMk/>
            <pc:sldMk cId="1156525592" sldId="469"/>
            <ac:picMk id="3" creationId="{37E48A09-40C2-85B5-E16D-D854257266AD}"/>
          </ac:picMkLst>
        </pc:picChg>
      </pc:sldChg>
    </pc:docChg>
  </pc:docChgLst>
  <pc:docChgLst>
    <pc:chgData name="Paula Orrite" userId="a29f6fc8-d1af-48b7-a240-5ac74369b065" providerId="ADAL" clId="{B703E823-2211-4441-8332-1FC4EC9FA976}"/>
    <pc:docChg chg="modSld">
      <pc:chgData name="Paula Orrite" userId="a29f6fc8-d1af-48b7-a240-5ac74369b065" providerId="ADAL" clId="{B703E823-2211-4441-8332-1FC4EC9FA976}" dt="2022-10-12T09:35:03.973" v="5" actId="207"/>
      <pc:docMkLst>
        <pc:docMk/>
      </pc:docMkLst>
      <pc:sldChg chg="modSp">
        <pc:chgData name="Paula Orrite" userId="a29f6fc8-d1af-48b7-a240-5ac74369b065" providerId="ADAL" clId="{B703E823-2211-4441-8332-1FC4EC9FA976}" dt="2022-10-12T09:12:43.273" v="2" actId="1076"/>
        <pc:sldMkLst>
          <pc:docMk/>
          <pc:sldMk cId="1036232713" sldId="447"/>
        </pc:sldMkLst>
        <pc:picChg chg="mod">
          <ac:chgData name="Paula Orrite" userId="a29f6fc8-d1af-48b7-a240-5ac74369b065" providerId="ADAL" clId="{B703E823-2211-4441-8332-1FC4EC9FA976}" dt="2022-10-12T09:12:43.273" v="2" actId="1076"/>
          <ac:picMkLst>
            <pc:docMk/>
            <pc:sldMk cId="1036232713" sldId="447"/>
            <ac:picMk id="33" creationId="{BA428A49-BA75-4B80-9AF4-DBA0E44452BA}"/>
          </ac:picMkLst>
        </pc:picChg>
        <pc:picChg chg="mod">
          <ac:chgData name="Paula Orrite" userId="a29f6fc8-d1af-48b7-a240-5ac74369b065" providerId="ADAL" clId="{B703E823-2211-4441-8332-1FC4EC9FA976}" dt="2022-10-12T09:12:43.273" v="2" actId="1076"/>
          <ac:picMkLst>
            <pc:docMk/>
            <pc:sldMk cId="1036232713" sldId="447"/>
            <ac:picMk id="37" creationId="{8BEF1A7D-F81A-4034-BFC8-2EF1FF9675B3}"/>
          </ac:picMkLst>
        </pc:picChg>
        <pc:picChg chg="mod">
          <ac:chgData name="Paula Orrite" userId="a29f6fc8-d1af-48b7-a240-5ac74369b065" providerId="ADAL" clId="{B703E823-2211-4441-8332-1FC4EC9FA976}" dt="2022-10-12T09:12:43.273" v="2" actId="1076"/>
          <ac:picMkLst>
            <pc:docMk/>
            <pc:sldMk cId="1036232713" sldId="447"/>
            <ac:picMk id="38" creationId="{07AFF4F3-18F6-48DE-BA76-111D330A5450}"/>
          </ac:picMkLst>
        </pc:picChg>
        <pc:picChg chg="mod">
          <ac:chgData name="Paula Orrite" userId="a29f6fc8-d1af-48b7-a240-5ac74369b065" providerId="ADAL" clId="{B703E823-2211-4441-8332-1FC4EC9FA976}" dt="2022-10-12T09:12:43.273" v="2" actId="1076"/>
          <ac:picMkLst>
            <pc:docMk/>
            <pc:sldMk cId="1036232713" sldId="447"/>
            <ac:picMk id="1026" creationId="{8E90558B-BB90-2FFC-38EE-AC2D47D4A9BC}"/>
          </ac:picMkLst>
        </pc:picChg>
      </pc:sldChg>
      <pc:sldChg chg="modSp mod">
        <pc:chgData name="Paula Orrite" userId="a29f6fc8-d1af-48b7-a240-5ac74369b065" providerId="ADAL" clId="{B703E823-2211-4441-8332-1FC4EC9FA976}" dt="2022-10-12T09:35:03.973" v="5" actId="207"/>
        <pc:sldMkLst>
          <pc:docMk/>
          <pc:sldMk cId="4096064199" sldId="468"/>
        </pc:sldMkLst>
        <pc:spChg chg="mod">
          <ac:chgData name="Paula Orrite" userId="a29f6fc8-d1af-48b7-a240-5ac74369b065" providerId="ADAL" clId="{B703E823-2211-4441-8332-1FC4EC9FA976}" dt="2022-10-12T09:35:03.973" v="5" actId="207"/>
          <ac:spMkLst>
            <pc:docMk/>
            <pc:sldMk cId="4096064199" sldId="468"/>
            <ac:spMk id="31" creationId="{E5212946-45DF-4481-AB34-35EEC78FE6D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DB3A1-5BA2-4070-BFA4-C4E6A8B0A67E}" type="datetimeFigureOut">
              <a:rPr lang="en-CH" smtClean="0"/>
              <a:t>19/10/2022</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AD617-81D8-42A7-8ABB-5796E1209A46}" type="slidenum">
              <a:rPr lang="en-CH" smtClean="0"/>
              <a:t>‹#›</a:t>
            </a:fld>
            <a:endParaRPr lang="en-CH"/>
          </a:p>
        </p:txBody>
      </p:sp>
    </p:spTree>
    <p:extLst>
      <p:ext uri="{BB962C8B-B14F-4D97-AF65-F5344CB8AC3E}">
        <p14:creationId xmlns:p14="http://schemas.microsoft.com/office/powerpoint/2010/main" val="3627779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1AD617-81D8-42A7-8ABB-5796E1209A46}" type="slidenum">
              <a:rPr lang="en-CH" smtClean="0"/>
              <a:t>1</a:t>
            </a:fld>
            <a:endParaRPr lang="en-CH"/>
          </a:p>
        </p:txBody>
      </p:sp>
    </p:spTree>
    <p:extLst>
      <p:ext uri="{BB962C8B-B14F-4D97-AF65-F5344CB8AC3E}">
        <p14:creationId xmlns:p14="http://schemas.microsoft.com/office/powerpoint/2010/main" val="142673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A1AD617-81D8-42A7-8ABB-5796E1209A46}" type="slidenum">
              <a:rPr lang="en-CH" smtClean="0"/>
              <a:t>10</a:t>
            </a:fld>
            <a:endParaRPr lang="en-CH"/>
          </a:p>
        </p:txBody>
      </p:sp>
    </p:spTree>
    <p:extLst>
      <p:ext uri="{BB962C8B-B14F-4D97-AF65-F5344CB8AC3E}">
        <p14:creationId xmlns:p14="http://schemas.microsoft.com/office/powerpoint/2010/main" val="3181190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A1AD617-81D8-42A7-8ABB-5796E1209A46}" type="slidenum">
              <a:rPr lang="en-CH" smtClean="0"/>
              <a:t>11</a:t>
            </a:fld>
            <a:endParaRPr lang="en-CH"/>
          </a:p>
        </p:txBody>
      </p:sp>
    </p:spTree>
    <p:extLst>
      <p:ext uri="{BB962C8B-B14F-4D97-AF65-F5344CB8AC3E}">
        <p14:creationId xmlns:p14="http://schemas.microsoft.com/office/powerpoint/2010/main" val="209951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A1AD617-81D8-42A7-8ABB-5796E1209A46}" type="slidenum">
              <a:rPr lang="en-CH" smtClean="0"/>
              <a:t>2</a:t>
            </a:fld>
            <a:endParaRPr lang="en-CH"/>
          </a:p>
        </p:txBody>
      </p:sp>
    </p:spTree>
    <p:extLst>
      <p:ext uri="{BB962C8B-B14F-4D97-AF65-F5344CB8AC3E}">
        <p14:creationId xmlns:p14="http://schemas.microsoft.com/office/powerpoint/2010/main" val="1925231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A1AD617-81D8-42A7-8ABB-5796E1209A46}" type="slidenum">
              <a:rPr lang="en-CH" smtClean="0"/>
              <a:t>3</a:t>
            </a:fld>
            <a:endParaRPr lang="en-CH"/>
          </a:p>
        </p:txBody>
      </p:sp>
    </p:spTree>
    <p:extLst>
      <p:ext uri="{BB962C8B-B14F-4D97-AF65-F5344CB8AC3E}">
        <p14:creationId xmlns:p14="http://schemas.microsoft.com/office/powerpoint/2010/main" val="2798659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A1AD617-81D8-42A7-8ABB-5796E1209A46}" type="slidenum">
              <a:rPr lang="en-CH" smtClean="0"/>
              <a:t>4</a:t>
            </a:fld>
            <a:endParaRPr lang="en-CH"/>
          </a:p>
        </p:txBody>
      </p:sp>
    </p:spTree>
    <p:extLst>
      <p:ext uri="{BB962C8B-B14F-4D97-AF65-F5344CB8AC3E}">
        <p14:creationId xmlns:p14="http://schemas.microsoft.com/office/powerpoint/2010/main" val="44719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A1AD617-81D8-42A7-8ABB-5796E1209A46}" type="slidenum">
              <a:rPr lang="en-CH" smtClean="0"/>
              <a:t>5</a:t>
            </a:fld>
            <a:endParaRPr lang="en-CH"/>
          </a:p>
        </p:txBody>
      </p:sp>
    </p:spTree>
    <p:extLst>
      <p:ext uri="{BB962C8B-B14F-4D97-AF65-F5344CB8AC3E}">
        <p14:creationId xmlns:p14="http://schemas.microsoft.com/office/powerpoint/2010/main" val="3882412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A1AD617-81D8-42A7-8ABB-5796E1209A46}" type="slidenum">
              <a:rPr lang="en-CH" smtClean="0"/>
              <a:t>6</a:t>
            </a:fld>
            <a:endParaRPr lang="en-CH"/>
          </a:p>
        </p:txBody>
      </p:sp>
    </p:spTree>
    <p:extLst>
      <p:ext uri="{BB962C8B-B14F-4D97-AF65-F5344CB8AC3E}">
        <p14:creationId xmlns:p14="http://schemas.microsoft.com/office/powerpoint/2010/main" val="324766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A1AD617-81D8-42A7-8ABB-5796E1209A46}" type="slidenum">
              <a:rPr lang="en-CH" smtClean="0"/>
              <a:t>7</a:t>
            </a:fld>
            <a:endParaRPr lang="en-CH"/>
          </a:p>
        </p:txBody>
      </p:sp>
    </p:spTree>
    <p:extLst>
      <p:ext uri="{BB962C8B-B14F-4D97-AF65-F5344CB8AC3E}">
        <p14:creationId xmlns:p14="http://schemas.microsoft.com/office/powerpoint/2010/main" val="58553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A1AD617-81D8-42A7-8ABB-5796E1209A46}" type="slidenum">
              <a:rPr lang="en-CH" smtClean="0"/>
              <a:t>8</a:t>
            </a:fld>
            <a:endParaRPr lang="en-CH"/>
          </a:p>
        </p:txBody>
      </p:sp>
    </p:spTree>
    <p:extLst>
      <p:ext uri="{BB962C8B-B14F-4D97-AF65-F5344CB8AC3E}">
        <p14:creationId xmlns:p14="http://schemas.microsoft.com/office/powerpoint/2010/main" val="28566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A1AD617-81D8-42A7-8ABB-5796E1209A46}" type="slidenum">
              <a:rPr lang="en-CH" smtClean="0"/>
              <a:t>9</a:t>
            </a:fld>
            <a:endParaRPr lang="en-CH"/>
          </a:p>
        </p:txBody>
      </p:sp>
    </p:spTree>
    <p:extLst>
      <p:ext uri="{BB962C8B-B14F-4D97-AF65-F5344CB8AC3E}">
        <p14:creationId xmlns:p14="http://schemas.microsoft.com/office/powerpoint/2010/main" val="151259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14115-7150-46BD-AAE4-0244C1C498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C2CEC5D3-486F-4FBF-9A98-CC87E68BBB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281EC586-A434-4D73-A809-45DE4A0A70B0}"/>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5" name="Footer Placeholder 4">
            <a:extLst>
              <a:ext uri="{FF2B5EF4-FFF2-40B4-BE49-F238E27FC236}">
                <a16:creationId xmlns:a16="http://schemas.microsoft.com/office/drawing/2014/main" id="{763F6107-D01F-484E-A819-A87EFD9BD76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37546C5F-A3C3-4D2F-929B-55DEB7BB00BD}"/>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2502671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6DDD5-EE41-4DB2-BDA9-ECA80F0F0972}"/>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D7D382A4-15E8-47FB-8281-6BA563377F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19F25710-24C2-4E8C-9CEE-31E0370EA7BD}"/>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5" name="Footer Placeholder 4">
            <a:extLst>
              <a:ext uri="{FF2B5EF4-FFF2-40B4-BE49-F238E27FC236}">
                <a16:creationId xmlns:a16="http://schemas.microsoft.com/office/drawing/2014/main" id="{87C5950D-06FD-47CA-BC8E-357EAB66312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EEC88C8-61B1-4DBB-9BF0-155FCF2C7904}"/>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35044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E246C8-B88F-414E-B026-D47AE886AE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31DD5319-86DF-4A45-A18D-5FEFBA1EF4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85400B16-44B2-4536-97C0-96E032EDE748}"/>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5" name="Footer Placeholder 4">
            <a:extLst>
              <a:ext uri="{FF2B5EF4-FFF2-40B4-BE49-F238E27FC236}">
                <a16:creationId xmlns:a16="http://schemas.microsoft.com/office/drawing/2014/main" id="{1C93AA25-6DB8-4ADA-995E-EB909800C428}"/>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AF1CB53-060B-4AE5-ADC0-1FFC2B914AD8}"/>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459112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1D395E-9208-734C-A6BC-FD4FFE9D31A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BE8FEA1-0D76-9B41-97BF-1CA185048744}"/>
              </a:ext>
            </a:extLst>
          </p:cNvPr>
          <p:cNvSpPr>
            <a:spLocks noGrp="1"/>
          </p:cNvSpPr>
          <p:nvPr>
            <p:ph type="dt" sz="half" idx="10"/>
          </p:nvPr>
        </p:nvSpPr>
        <p:spPr/>
        <p:txBody>
          <a:bodyPr/>
          <a:lstStyle/>
          <a:p>
            <a:fld id="{B3F78C77-BC6E-634D-A9A3-32009E21E3F9}" type="datetimeFigureOut">
              <a:rPr lang="fr-FR" smtClean="0"/>
              <a:t>19/10/2022</a:t>
            </a:fld>
            <a:endParaRPr lang="fr-FR"/>
          </a:p>
        </p:txBody>
      </p:sp>
      <p:sp>
        <p:nvSpPr>
          <p:cNvPr id="4" name="Espace réservé du pied de page 3">
            <a:extLst>
              <a:ext uri="{FF2B5EF4-FFF2-40B4-BE49-F238E27FC236}">
                <a16:creationId xmlns:a16="http://schemas.microsoft.com/office/drawing/2014/main" id="{0F456890-9205-BE4A-82F4-B8D24C5F4BD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DEC5DED-0E9F-4B4B-8EF7-08B24DC79B14}"/>
              </a:ext>
            </a:extLst>
          </p:cNvPr>
          <p:cNvSpPr>
            <a:spLocks noGrp="1"/>
          </p:cNvSpPr>
          <p:nvPr>
            <p:ph type="sldNum" sz="quarter" idx="12"/>
          </p:nvPr>
        </p:nvSpPr>
        <p:spPr/>
        <p:txBody>
          <a:bodyPr/>
          <a:lstStyle/>
          <a:p>
            <a:fld id="{192174D2-2216-3544-A9FD-F3C97F8D9022}" type="slidenum">
              <a:rPr lang="fr-FR" smtClean="0"/>
              <a:t>‹#›</a:t>
            </a:fld>
            <a:endParaRPr lang="fr-FR"/>
          </a:p>
        </p:txBody>
      </p:sp>
    </p:spTree>
    <p:extLst>
      <p:ext uri="{BB962C8B-B14F-4D97-AF65-F5344CB8AC3E}">
        <p14:creationId xmlns:p14="http://schemas.microsoft.com/office/powerpoint/2010/main" val="220159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1C42-7BAA-4774-B8FA-07BF1E7C00E4}"/>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B2E13A60-B378-4A59-9CFC-44AC1A0CB8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2566FD78-761A-4E0B-B191-6DE9C664D3BF}"/>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5" name="Footer Placeholder 4">
            <a:extLst>
              <a:ext uri="{FF2B5EF4-FFF2-40B4-BE49-F238E27FC236}">
                <a16:creationId xmlns:a16="http://schemas.microsoft.com/office/drawing/2014/main" id="{AE7C47E5-B1FA-4323-B3DD-B068BBAFDBD7}"/>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5F1E440-95A5-4F1F-8565-2746A136114D}"/>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822650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2C84-08A2-4C4B-A4D4-D4C7D7C1C7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0D52F15A-6921-48A6-90C3-71C852EF1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3B4606-49AA-4B90-8B32-F4271C91B7AE}"/>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5" name="Footer Placeholder 4">
            <a:extLst>
              <a:ext uri="{FF2B5EF4-FFF2-40B4-BE49-F238E27FC236}">
                <a16:creationId xmlns:a16="http://schemas.microsoft.com/office/drawing/2014/main" id="{948C22D4-3AC2-4D25-9BDA-07D4920EDC20}"/>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A4C92F00-E452-4613-BE53-D10DF09CB7BE}"/>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502582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16F-24A6-43DD-91A3-F1798F284388}"/>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7361E71E-E5E0-4C80-B550-6A8A62A696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AA4354FF-04E5-4DED-AE49-DF925CD0A0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DD477DF4-6F4A-4A9F-A2F4-55425A178207}"/>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6" name="Footer Placeholder 5">
            <a:extLst>
              <a:ext uri="{FF2B5EF4-FFF2-40B4-BE49-F238E27FC236}">
                <a16:creationId xmlns:a16="http://schemas.microsoft.com/office/drawing/2014/main" id="{303E7B86-C6C6-49A1-80B5-0D97F9AB1394}"/>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4DED07DC-50AF-4478-BE42-5EBF0351A589}"/>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93964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90931-01F6-4CCD-BB3C-04140AC37E4E}"/>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48F40980-158A-4489-8865-80AE7CBE28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2EC9C4-55C6-40B6-A72D-A24DD79D73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6A63B393-8498-41AB-8DD5-153E5F1157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3BE8C7-C558-4255-9296-35C256E124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0A7BF349-173E-4635-B2AC-0D76A9978450}"/>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8" name="Footer Placeholder 7">
            <a:extLst>
              <a:ext uri="{FF2B5EF4-FFF2-40B4-BE49-F238E27FC236}">
                <a16:creationId xmlns:a16="http://schemas.microsoft.com/office/drawing/2014/main" id="{B7A78230-F435-48F6-8500-7A95DAB656B9}"/>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F90B32D2-1402-4C95-B8B5-A16D14F14DD5}"/>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1339599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A9E1-0E00-400D-B8A5-EE48DE02DB80}"/>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D93DE8A0-0452-437A-A45D-5FA801644879}"/>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4" name="Footer Placeholder 3">
            <a:extLst>
              <a:ext uri="{FF2B5EF4-FFF2-40B4-BE49-F238E27FC236}">
                <a16:creationId xmlns:a16="http://schemas.microsoft.com/office/drawing/2014/main" id="{759119BB-62BD-4298-A1EC-4451C8A4F126}"/>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75CA2FBB-12F4-4B85-AF0A-42919E92ADFC}"/>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249215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7C0690-627F-47CB-9C12-F3F2868BD9CC}"/>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3" name="Footer Placeholder 2">
            <a:extLst>
              <a:ext uri="{FF2B5EF4-FFF2-40B4-BE49-F238E27FC236}">
                <a16:creationId xmlns:a16="http://schemas.microsoft.com/office/drawing/2014/main" id="{8354A921-868F-4E4E-9C9A-6C60B39B73AD}"/>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690AC545-2AB0-4A0D-B4F3-6AC763CDF21B}"/>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2228302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7E67-2318-4FAF-8590-041F41DEC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CC76AD77-BC33-466E-8202-21E2E4122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D3C42630-14DE-49FC-BED6-56FCF6771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E969D-EF11-4907-9D16-429105ECBDE3}"/>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6" name="Footer Placeholder 5">
            <a:extLst>
              <a:ext uri="{FF2B5EF4-FFF2-40B4-BE49-F238E27FC236}">
                <a16:creationId xmlns:a16="http://schemas.microsoft.com/office/drawing/2014/main" id="{385C7F60-8CA1-4BCD-A8A4-BA9B247FC17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992159D-1BE1-49E7-8440-492D24E45BE9}"/>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337326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401C-0473-4B68-ABEB-2AEE5F03A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5B3AA6C0-FC3A-4F18-98C5-C6A258EC7C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55CEDC6A-6A28-4F3D-BE8E-DA36791B4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F937A2-D00F-45D2-A9F0-AAA835CE88DE}"/>
              </a:ext>
            </a:extLst>
          </p:cNvPr>
          <p:cNvSpPr>
            <a:spLocks noGrp="1"/>
          </p:cNvSpPr>
          <p:nvPr>
            <p:ph type="dt" sz="half" idx="10"/>
          </p:nvPr>
        </p:nvSpPr>
        <p:spPr/>
        <p:txBody>
          <a:bodyPr/>
          <a:lstStyle/>
          <a:p>
            <a:fld id="{5273E01B-BEFC-445A-A214-AC270AC9E1E2}" type="datetimeFigureOut">
              <a:rPr lang="en-CH" smtClean="0"/>
              <a:t>19/10/2022</a:t>
            </a:fld>
            <a:endParaRPr lang="en-CH"/>
          </a:p>
        </p:txBody>
      </p:sp>
      <p:sp>
        <p:nvSpPr>
          <p:cNvPr id="6" name="Footer Placeholder 5">
            <a:extLst>
              <a:ext uri="{FF2B5EF4-FFF2-40B4-BE49-F238E27FC236}">
                <a16:creationId xmlns:a16="http://schemas.microsoft.com/office/drawing/2014/main" id="{1EB156E1-24A6-415E-AE01-89962EA685C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E8E90443-A6F8-45DD-BCDF-294DBC4B095E}"/>
              </a:ext>
            </a:extLst>
          </p:cNvPr>
          <p:cNvSpPr>
            <a:spLocks noGrp="1"/>
          </p:cNvSpPr>
          <p:nvPr>
            <p:ph type="sldNum" sz="quarter" idx="12"/>
          </p:nvPr>
        </p:nvSpPr>
        <p:spPr/>
        <p:txBody>
          <a:bodyPr/>
          <a:lstStyle/>
          <a:p>
            <a:fld id="{2F851002-B5D1-4C71-997B-9813931A254F}" type="slidenum">
              <a:rPr lang="en-CH" smtClean="0"/>
              <a:t>‹#›</a:t>
            </a:fld>
            <a:endParaRPr lang="en-CH"/>
          </a:p>
        </p:txBody>
      </p:sp>
    </p:spTree>
    <p:extLst>
      <p:ext uri="{BB962C8B-B14F-4D97-AF65-F5344CB8AC3E}">
        <p14:creationId xmlns:p14="http://schemas.microsoft.com/office/powerpoint/2010/main" val="251773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D87743-4262-489C-A5F0-87839CE6CB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FE1E2BB2-6294-400A-A186-5D582FEFF4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03F6D295-0CBF-4F06-88E8-D4E788840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3E01B-BEFC-445A-A214-AC270AC9E1E2}" type="datetimeFigureOut">
              <a:rPr lang="en-CH" smtClean="0"/>
              <a:t>19/10/2022</a:t>
            </a:fld>
            <a:endParaRPr lang="en-CH"/>
          </a:p>
        </p:txBody>
      </p:sp>
      <p:sp>
        <p:nvSpPr>
          <p:cNvPr id="5" name="Footer Placeholder 4">
            <a:extLst>
              <a:ext uri="{FF2B5EF4-FFF2-40B4-BE49-F238E27FC236}">
                <a16:creationId xmlns:a16="http://schemas.microsoft.com/office/drawing/2014/main" id="{F831368C-8DB7-4EFE-9FEA-B2028373C3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CF7C29FA-FD0C-4D7E-AB06-F5DBA473F3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851002-B5D1-4C71-997B-9813931A254F}" type="slidenum">
              <a:rPr lang="en-CH" smtClean="0"/>
              <a:t>‹#›</a:t>
            </a:fld>
            <a:endParaRPr lang="en-CH"/>
          </a:p>
        </p:txBody>
      </p:sp>
    </p:spTree>
    <p:extLst>
      <p:ext uri="{BB962C8B-B14F-4D97-AF65-F5344CB8AC3E}">
        <p14:creationId xmlns:p14="http://schemas.microsoft.com/office/powerpoint/2010/main" val="4139647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orld-heart-federation.org/wp-content/uploads/World-Heart-Vision-2030.pdf" TargetMode="External"/><Relationship Id="rId7"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orldheart.org/news/four-paths-to-better-cardiovascular-health-world-heart-vision-2030" TargetMode="External"/><Relationship Id="rId5" Type="http://schemas.openxmlformats.org/officeDocument/2006/relationships/hyperlink" Target="https://globalheartjournal.com/" TargetMode="External"/><Relationship Id="rId4" Type="http://schemas.openxmlformats.org/officeDocument/2006/relationships/hyperlink" Target="https://world-heart-federation.org/wp-content/uploads/World-Heart-Vision-2030-Summary.p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dgs.un.org/goals/goal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apps.who.int/iris/handle/10665/345329" TargetMode="External"/><Relationship Id="rId4" Type="http://schemas.openxmlformats.org/officeDocument/2006/relationships/hyperlink" Target="https://unfccc.in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hospital room, room&#10;&#10;Description automatically generated">
            <a:extLst>
              <a:ext uri="{FF2B5EF4-FFF2-40B4-BE49-F238E27FC236}">
                <a16:creationId xmlns:a16="http://schemas.microsoft.com/office/drawing/2014/main" id="{926D0CFA-B9C7-09ED-ACDC-DA037F5D032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1897"/>
          <a:stretch/>
        </p:blipFill>
        <p:spPr>
          <a:xfrm>
            <a:off x="0" y="0"/>
            <a:ext cx="12192000" cy="6857999"/>
          </a:xfrm>
          <a:prstGeom prst="rect">
            <a:avLst/>
          </a:prstGeom>
        </p:spPr>
      </p:pic>
      <p:sp>
        <p:nvSpPr>
          <p:cNvPr id="4" name="ZoneTexte 3">
            <a:extLst>
              <a:ext uri="{FF2B5EF4-FFF2-40B4-BE49-F238E27FC236}">
                <a16:creationId xmlns:a16="http://schemas.microsoft.com/office/drawing/2014/main" id="{4D44E5FE-1B00-1E44-8E07-33073D6BA3D1}"/>
              </a:ext>
            </a:extLst>
          </p:cNvPr>
          <p:cNvSpPr txBox="1"/>
          <p:nvPr/>
        </p:nvSpPr>
        <p:spPr>
          <a:xfrm>
            <a:off x="1466273" y="2210039"/>
            <a:ext cx="9708106" cy="1938992"/>
          </a:xfrm>
          <a:prstGeom prst="rect">
            <a:avLst/>
          </a:prstGeom>
          <a:noFill/>
        </p:spPr>
        <p:txBody>
          <a:bodyPr wrap="none" rtlCol="0">
            <a:spAutoFit/>
          </a:bodyPr>
          <a:lstStyle/>
          <a:p>
            <a:pPr algn="ctr"/>
            <a:r>
              <a:rPr lang="fr-CH" sz="6000" b="1" dirty="0">
                <a:solidFill>
                  <a:srgbClr val="FFFFFF"/>
                </a:solidFill>
                <a:latin typeface="Source Sans Pro" panose="020B0503030403020204" pitchFamily="34" charset="0"/>
                <a:ea typeface="Source Sans Pro" panose="020B0503030403020204" pitchFamily="34" charset="0"/>
              </a:rPr>
              <a:t>WORLD HEART VISION 2030:</a:t>
            </a:r>
          </a:p>
          <a:p>
            <a:pPr algn="ctr"/>
            <a:r>
              <a:rPr lang="fr-CH" sz="6000" b="1" dirty="0">
                <a:solidFill>
                  <a:srgbClr val="FFFFFF"/>
                </a:solidFill>
                <a:latin typeface="Source Sans Pro" panose="020B0503030403020204" pitchFamily="34" charset="0"/>
                <a:ea typeface="Source Sans Pro" panose="020B0503030403020204" pitchFamily="34" charset="0"/>
              </a:rPr>
              <a:t>DRIVING POLICY CHANGE</a:t>
            </a:r>
          </a:p>
        </p:txBody>
      </p:sp>
      <p:sp>
        <p:nvSpPr>
          <p:cNvPr id="6" name="TextBox 4">
            <a:extLst>
              <a:ext uri="{FF2B5EF4-FFF2-40B4-BE49-F238E27FC236}">
                <a16:creationId xmlns:a16="http://schemas.microsoft.com/office/drawing/2014/main" id="{EFEB038A-AC18-4243-A486-D87AD4F915A7}"/>
              </a:ext>
            </a:extLst>
          </p:cNvPr>
          <p:cNvSpPr txBox="1"/>
          <p:nvPr/>
        </p:nvSpPr>
        <p:spPr>
          <a:xfrm>
            <a:off x="2457837" y="4388067"/>
            <a:ext cx="7613002" cy="400110"/>
          </a:xfrm>
          <a:prstGeom prst="rect">
            <a:avLst/>
          </a:prstGeom>
          <a:noFill/>
        </p:spPr>
        <p:txBody>
          <a:bodyPr wrap="square" rtlCol="0">
            <a:spAutoFit/>
          </a:bodyPr>
          <a:lstStyle/>
          <a:p>
            <a:pPr algn="ctr"/>
            <a:r>
              <a:rPr lang="en-US" sz="2000" b="1" dirty="0">
                <a:solidFill>
                  <a:schemeClr val="bg1"/>
                </a:solidFill>
                <a:latin typeface="Source Sans Pro"/>
                <a:cs typeface="Source Sans Pro"/>
              </a:rPr>
              <a:t>WHF – October 2022</a:t>
            </a:r>
          </a:p>
        </p:txBody>
      </p:sp>
      <p:pic>
        <p:nvPicPr>
          <p:cNvPr id="12" name="Image 11">
            <a:extLst>
              <a:ext uri="{FF2B5EF4-FFF2-40B4-BE49-F238E27FC236}">
                <a16:creationId xmlns:a16="http://schemas.microsoft.com/office/drawing/2014/main" id="{B4827880-8311-BC44-A75B-BFFEA20912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7926" y="5640781"/>
            <a:ext cx="2723679" cy="958735"/>
          </a:xfrm>
          <a:prstGeom prst="rect">
            <a:avLst/>
          </a:prstGeom>
        </p:spPr>
      </p:pic>
    </p:spTree>
    <p:extLst>
      <p:ext uri="{BB962C8B-B14F-4D97-AF65-F5344CB8AC3E}">
        <p14:creationId xmlns:p14="http://schemas.microsoft.com/office/powerpoint/2010/main" val="373947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E81D-7E2F-46EB-A72C-9F6F92FE7658}"/>
              </a:ext>
            </a:extLst>
          </p:cNvPr>
          <p:cNvSpPr/>
          <p:nvPr/>
        </p:nvSpPr>
        <p:spPr>
          <a:xfrm>
            <a:off x="-16498" y="-16475"/>
            <a:ext cx="12208498" cy="1408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5D2D0"/>
              </a:solidFill>
            </a:endParaRPr>
          </a:p>
        </p:txBody>
      </p:sp>
      <p:sp>
        <p:nvSpPr>
          <p:cNvPr id="7" name="ZoneTexte 4">
            <a:extLst>
              <a:ext uri="{FF2B5EF4-FFF2-40B4-BE49-F238E27FC236}">
                <a16:creationId xmlns:a16="http://schemas.microsoft.com/office/drawing/2014/main" id="{E9300014-2DA1-B548-B1A0-F3FAE1306788}"/>
              </a:ext>
            </a:extLst>
          </p:cNvPr>
          <p:cNvSpPr txBox="1"/>
          <p:nvPr/>
        </p:nvSpPr>
        <p:spPr>
          <a:xfrm>
            <a:off x="374330" y="825471"/>
            <a:ext cx="11877393" cy="646331"/>
          </a:xfrm>
          <a:prstGeom prst="rect">
            <a:avLst/>
          </a:prstGeom>
          <a:noFill/>
        </p:spPr>
        <p:txBody>
          <a:bodyPr wrap="square" rtlCol="0">
            <a:spAutoFit/>
          </a:bodyPr>
          <a:lstStyle/>
          <a:p>
            <a:r>
              <a:rPr lang="en-US" sz="3600" b="1" cap="all" dirty="0">
                <a:solidFill>
                  <a:schemeClr val="bg1">
                    <a:lumMod val="95000"/>
                  </a:schemeClr>
                </a:solidFill>
                <a:latin typeface="Source Sans Pro" panose="020B0503030403020204" pitchFamily="34" charset="0"/>
              </a:rPr>
              <a:t>World Heart Vision 2030: Driving Policy Change </a:t>
            </a:r>
            <a:endParaRPr lang="fr-CH" sz="3600" b="1" cap="all" dirty="0">
              <a:solidFill>
                <a:schemeClr val="bg1">
                  <a:lumMod val="95000"/>
                </a:schemeClr>
              </a:solidFill>
              <a:latin typeface="Source Sans Pro" panose="020B0503030403020204" pitchFamily="34" charset="0"/>
            </a:endParaRPr>
          </a:p>
        </p:txBody>
      </p:sp>
      <p:sp>
        <p:nvSpPr>
          <p:cNvPr id="26" name="TextBox 25">
            <a:extLst>
              <a:ext uri="{FF2B5EF4-FFF2-40B4-BE49-F238E27FC236}">
                <a16:creationId xmlns:a16="http://schemas.microsoft.com/office/drawing/2014/main" id="{155A99EF-F14B-4C04-AF2A-7BECA8D8B90F}"/>
              </a:ext>
            </a:extLst>
          </p:cNvPr>
          <p:cNvSpPr txBox="1"/>
          <p:nvPr/>
        </p:nvSpPr>
        <p:spPr>
          <a:xfrm>
            <a:off x="342485" y="1856790"/>
            <a:ext cx="6576163" cy="4480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endParaRPr lang="en-US" dirty="0">
              <a:latin typeface="Source Sans Pro"/>
              <a:ea typeface="Source Sans Pro"/>
            </a:endParaRPr>
          </a:p>
          <a:p>
            <a:pPr marL="342900" indent="-342900">
              <a:lnSpc>
                <a:spcPct val="150000"/>
              </a:lnSpc>
              <a:buFont typeface="Arial"/>
              <a:buChar char="•"/>
            </a:pPr>
            <a:r>
              <a:rPr lang="en-US" dirty="0">
                <a:latin typeface="Source Sans Pro"/>
                <a:ea typeface="Source Sans Pro"/>
              </a:rPr>
              <a:t>Expand prevention measures and promote widespread screening </a:t>
            </a:r>
          </a:p>
          <a:p>
            <a:pPr marL="342900" indent="-342900">
              <a:lnSpc>
                <a:spcPct val="150000"/>
              </a:lnSpc>
              <a:buFont typeface="Arial"/>
              <a:buChar char="•"/>
            </a:pPr>
            <a:r>
              <a:rPr lang="en-US" dirty="0">
                <a:latin typeface="Source Sans Pro"/>
                <a:ea typeface="Source Sans Pro"/>
              </a:rPr>
              <a:t>Bridge gaps in digital understanding for health </a:t>
            </a:r>
          </a:p>
          <a:p>
            <a:pPr marL="342900" indent="-342900">
              <a:lnSpc>
                <a:spcPct val="150000"/>
              </a:lnSpc>
              <a:buFont typeface="Arial"/>
              <a:buChar char="•"/>
            </a:pPr>
            <a:r>
              <a:rPr lang="en-US" dirty="0">
                <a:latin typeface="Source Sans Pro"/>
                <a:ea typeface="Source Sans Pro"/>
              </a:rPr>
              <a:t>Strengthen coordination on links between medical conditions such as diabetes and cardiovascular health </a:t>
            </a:r>
          </a:p>
          <a:p>
            <a:pPr marL="342900" indent="-342900">
              <a:lnSpc>
                <a:spcPct val="150000"/>
              </a:lnSpc>
              <a:buFont typeface="Arial"/>
              <a:buChar char="•"/>
            </a:pPr>
            <a:r>
              <a:rPr lang="en-US" dirty="0">
                <a:latin typeface="Source Sans Pro"/>
                <a:ea typeface="Source Sans Pro"/>
              </a:rPr>
              <a:t>Implement taxes on harmful products such as tobacco and sugary beverages </a:t>
            </a:r>
          </a:p>
          <a:p>
            <a:pPr marL="342900" indent="-342900">
              <a:lnSpc>
                <a:spcPct val="150000"/>
              </a:lnSpc>
              <a:buFont typeface="Arial"/>
              <a:buChar char="•"/>
            </a:pPr>
            <a:r>
              <a:rPr lang="en-US" dirty="0">
                <a:latin typeface="Source Sans Pro"/>
                <a:ea typeface="Source Sans Pro"/>
              </a:rPr>
              <a:t>Widen access to essential and proven therapies </a:t>
            </a:r>
          </a:p>
          <a:p>
            <a:pPr marL="342900" indent="-342900">
              <a:lnSpc>
                <a:spcPct val="150000"/>
              </a:lnSpc>
              <a:buFont typeface="Arial"/>
              <a:buChar char="•"/>
            </a:pPr>
            <a:r>
              <a:rPr lang="en-US" dirty="0">
                <a:latin typeface="Source Sans Pro"/>
                <a:ea typeface="Source Sans Pro"/>
              </a:rPr>
              <a:t>Engage widely with the private sector and industry including the medical sector to promote heart health and access to care.</a:t>
            </a:r>
          </a:p>
        </p:txBody>
      </p:sp>
      <p:sp>
        <p:nvSpPr>
          <p:cNvPr id="27" name="TextBox 26">
            <a:extLst>
              <a:ext uri="{FF2B5EF4-FFF2-40B4-BE49-F238E27FC236}">
                <a16:creationId xmlns:a16="http://schemas.microsoft.com/office/drawing/2014/main" id="{C294DB84-B8E6-4ED6-8146-0134F595CB42}"/>
              </a:ext>
            </a:extLst>
          </p:cNvPr>
          <p:cNvSpPr txBox="1"/>
          <p:nvPr/>
        </p:nvSpPr>
        <p:spPr>
          <a:xfrm>
            <a:off x="458127" y="1631160"/>
            <a:ext cx="107554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Source Sans Pro"/>
                <a:ea typeface="Source Sans Pro"/>
              </a:rPr>
              <a:t>Some toplines:</a:t>
            </a:r>
          </a:p>
        </p:txBody>
      </p:sp>
      <p:pic>
        <p:nvPicPr>
          <p:cNvPr id="2" name="Picture 1">
            <a:extLst>
              <a:ext uri="{FF2B5EF4-FFF2-40B4-BE49-F238E27FC236}">
                <a16:creationId xmlns:a16="http://schemas.microsoft.com/office/drawing/2014/main" id="{FBA7A31C-3158-0BB7-207D-63273E918593}"/>
              </a:ext>
            </a:extLst>
          </p:cNvPr>
          <p:cNvPicPr>
            <a:picLocks noChangeAspect="1"/>
          </p:cNvPicPr>
          <p:nvPr/>
        </p:nvPicPr>
        <p:blipFill rotWithShape="1">
          <a:blip r:embed="rId3"/>
          <a:srcRect l="1472" t="3042" r="1483" b="2916"/>
          <a:stretch/>
        </p:blipFill>
        <p:spPr>
          <a:xfrm>
            <a:off x="6709453" y="2089499"/>
            <a:ext cx="5222534" cy="3653493"/>
          </a:xfrm>
          <a:prstGeom prst="rect">
            <a:avLst/>
          </a:prstGeom>
        </p:spPr>
      </p:pic>
    </p:spTree>
    <p:extLst>
      <p:ext uri="{BB962C8B-B14F-4D97-AF65-F5344CB8AC3E}">
        <p14:creationId xmlns:p14="http://schemas.microsoft.com/office/powerpoint/2010/main" val="71550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E81D-7E2F-46EB-A72C-9F6F92FE7658}"/>
              </a:ext>
            </a:extLst>
          </p:cNvPr>
          <p:cNvSpPr/>
          <p:nvPr/>
        </p:nvSpPr>
        <p:spPr>
          <a:xfrm>
            <a:off x="-16498" y="-16475"/>
            <a:ext cx="12208498" cy="1408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5D2D0"/>
              </a:solidFill>
            </a:endParaRPr>
          </a:p>
        </p:txBody>
      </p:sp>
      <p:sp>
        <p:nvSpPr>
          <p:cNvPr id="7" name="ZoneTexte 4">
            <a:extLst>
              <a:ext uri="{FF2B5EF4-FFF2-40B4-BE49-F238E27FC236}">
                <a16:creationId xmlns:a16="http://schemas.microsoft.com/office/drawing/2014/main" id="{E9300014-2DA1-B548-B1A0-F3FAE1306788}"/>
              </a:ext>
            </a:extLst>
          </p:cNvPr>
          <p:cNvSpPr txBox="1"/>
          <p:nvPr/>
        </p:nvSpPr>
        <p:spPr>
          <a:xfrm>
            <a:off x="229497" y="823070"/>
            <a:ext cx="11877393" cy="600164"/>
          </a:xfrm>
          <a:prstGeom prst="rect">
            <a:avLst/>
          </a:prstGeom>
          <a:noFill/>
        </p:spPr>
        <p:txBody>
          <a:bodyPr wrap="square" rtlCol="0">
            <a:spAutoFit/>
          </a:bodyPr>
          <a:lstStyle/>
          <a:p>
            <a:r>
              <a:rPr lang="en-US" sz="3300" b="1" cap="all" dirty="0">
                <a:solidFill>
                  <a:schemeClr val="bg1">
                    <a:lumMod val="95000"/>
                  </a:schemeClr>
                </a:solidFill>
                <a:latin typeface="Source Sans Pro" panose="020B0503030403020204" pitchFamily="34" charset="0"/>
              </a:rPr>
              <a:t>Where to find out more about World Heart Vision 2030</a:t>
            </a:r>
            <a:endParaRPr lang="fr-CH" sz="3300" b="1" cap="all" dirty="0">
              <a:solidFill>
                <a:schemeClr val="bg1">
                  <a:lumMod val="95000"/>
                </a:schemeClr>
              </a:solidFill>
              <a:latin typeface="Source Sans Pro" panose="020B0503030403020204" pitchFamily="34" charset="0"/>
            </a:endParaRPr>
          </a:p>
        </p:txBody>
      </p:sp>
      <p:sp>
        <p:nvSpPr>
          <p:cNvPr id="10" name="Rectangle 9">
            <a:extLst>
              <a:ext uri="{FF2B5EF4-FFF2-40B4-BE49-F238E27FC236}">
                <a16:creationId xmlns:a16="http://schemas.microsoft.com/office/drawing/2014/main" id="{F108685A-DB8C-9D44-6DE1-7A33CC3A87F8}"/>
              </a:ext>
            </a:extLst>
          </p:cNvPr>
          <p:cNvSpPr/>
          <p:nvPr/>
        </p:nvSpPr>
        <p:spPr>
          <a:xfrm>
            <a:off x="5453743" y="1392178"/>
            <a:ext cx="6738257" cy="5527093"/>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en-CH" sz="1800" b="1" dirty="0">
              <a:effectLst/>
              <a:latin typeface="Source Sans Pro" panose="020B050303040302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762695F9-7099-B020-8F2A-EA2CDFDDE4FA}"/>
              </a:ext>
            </a:extLst>
          </p:cNvPr>
          <p:cNvSpPr txBox="1"/>
          <p:nvPr/>
        </p:nvSpPr>
        <p:spPr>
          <a:xfrm>
            <a:off x="5768259" y="2189261"/>
            <a:ext cx="6109218" cy="369332"/>
          </a:xfrm>
          <a:prstGeom prst="rect">
            <a:avLst/>
          </a:prstGeom>
          <a:noFill/>
        </p:spPr>
        <p:txBody>
          <a:bodyPr wrap="square">
            <a:spAutoFit/>
          </a:bodyPr>
          <a:lstStyle/>
          <a:p>
            <a:pPr lvl="0" algn="ctr"/>
            <a:r>
              <a:rPr lang="en-US" sz="1800" b="1" u="sng" dirty="0">
                <a:solidFill>
                  <a:srgbClr val="C00000"/>
                </a:solidFill>
                <a:effectLst/>
                <a:latin typeface="Source Sans Pro" panose="020B0503030403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World</a:t>
            </a:r>
            <a:r>
              <a:rPr lang="en-US" sz="1800" b="1" u="sng" dirty="0">
                <a:solidFill>
                  <a:srgbClr val="954F72"/>
                </a:solidFill>
                <a:effectLst/>
                <a:latin typeface="Source Sans Pro" panose="020B0503030403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US" sz="1800" b="1" u="sng" dirty="0">
                <a:solidFill>
                  <a:srgbClr val="C00000"/>
                </a:solidFill>
                <a:effectLst/>
                <a:latin typeface="Source Sans Pro" panose="020B0503030403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Heart Vision 2030: Driving Policy Change</a:t>
            </a:r>
            <a:endParaRPr lang="en-CH" sz="1800" b="1" dirty="0">
              <a:solidFill>
                <a:srgbClr val="C00000"/>
              </a:solidFill>
              <a:effectLst/>
              <a:latin typeface="Source Sans Pro" panose="020B050303040302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BBED0BAD-4B00-36EC-F5E9-94D3A482807D}"/>
              </a:ext>
            </a:extLst>
          </p:cNvPr>
          <p:cNvSpPr txBox="1"/>
          <p:nvPr/>
        </p:nvSpPr>
        <p:spPr>
          <a:xfrm>
            <a:off x="5683151" y="3514931"/>
            <a:ext cx="6423739" cy="353943"/>
          </a:xfrm>
          <a:prstGeom prst="rect">
            <a:avLst/>
          </a:prstGeom>
          <a:noFill/>
        </p:spPr>
        <p:txBody>
          <a:bodyPr wrap="square">
            <a:spAutoFit/>
          </a:bodyPr>
          <a:lstStyle/>
          <a:p>
            <a:pPr lvl="0" algn="ctr"/>
            <a:r>
              <a:rPr lang="en-US" sz="1700" b="1" u="sng" dirty="0">
                <a:solidFill>
                  <a:srgbClr val="C00000"/>
                </a:solidFill>
                <a:effectLst/>
                <a:latin typeface="Source Sans Pro" panose="020B0503030403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World Heart Vision 2030 Brief: Driving Policy Change</a:t>
            </a:r>
            <a:endParaRPr lang="en-US" sz="1700" b="1" u="sng" dirty="0">
              <a:solidFill>
                <a:srgbClr val="C00000"/>
              </a:solidFill>
              <a:effectLst/>
              <a:latin typeface="Source Sans Pro" panose="020B0503030403020204" pitchFamily="34" charset="0"/>
              <a:ea typeface="Times New Roman" panose="02020603050405020304" pitchFamily="18" charset="0"/>
            </a:endParaRPr>
          </a:p>
        </p:txBody>
      </p:sp>
      <p:sp>
        <p:nvSpPr>
          <p:cNvPr id="15" name="TextBox 14">
            <a:extLst>
              <a:ext uri="{FF2B5EF4-FFF2-40B4-BE49-F238E27FC236}">
                <a16:creationId xmlns:a16="http://schemas.microsoft.com/office/drawing/2014/main" id="{E877C1F5-778D-B34E-16B3-0290EB3F01EE}"/>
              </a:ext>
            </a:extLst>
          </p:cNvPr>
          <p:cNvSpPr txBox="1"/>
          <p:nvPr/>
        </p:nvSpPr>
        <p:spPr>
          <a:xfrm>
            <a:off x="8164286" y="1777942"/>
            <a:ext cx="1464906" cy="369332"/>
          </a:xfrm>
          <a:prstGeom prst="rect">
            <a:avLst/>
          </a:prstGeom>
          <a:noFill/>
        </p:spPr>
        <p:txBody>
          <a:bodyPr wrap="square" rtlCol="0">
            <a:spAutoFit/>
          </a:bodyPr>
          <a:lstStyle/>
          <a:p>
            <a:r>
              <a:rPr lang="en-US" b="1" dirty="0">
                <a:solidFill>
                  <a:srgbClr val="000000"/>
                </a:solidFill>
                <a:latin typeface="Source Sans Pro" panose="020B0503030403020204" pitchFamily="34" charset="0"/>
                <a:ea typeface="Calibri" panose="020F0502020204030204" pitchFamily="34" charset="0"/>
              </a:rPr>
              <a:t>DOWNLOAD</a:t>
            </a:r>
            <a:endParaRPr lang="en-CH" dirty="0"/>
          </a:p>
        </p:txBody>
      </p:sp>
      <p:sp>
        <p:nvSpPr>
          <p:cNvPr id="16" name="TextBox 15">
            <a:extLst>
              <a:ext uri="{FF2B5EF4-FFF2-40B4-BE49-F238E27FC236}">
                <a16:creationId xmlns:a16="http://schemas.microsoft.com/office/drawing/2014/main" id="{44CB7D02-B715-5793-302C-13BB8118FBBA}"/>
              </a:ext>
            </a:extLst>
          </p:cNvPr>
          <p:cNvSpPr txBox="1"/>
          <p:nvPr/>
        </p:nvSpPr>
        <p:spPr>
          <a:xfrm>
            <a:off x="8164286" y="2995577"/>
            <a:ext cx="1464906" cy="369332"/>
          </a:xfrm>
          <a:prstGeom prst="rect">
            <a:avLst/>
          </a:prstGeom>
          <a:noFill/>
        </p:spPr>
        <p:txBody>
          <a:bodyPr wrap="square" rtlCol="0">
            <a:spAutoFit/>
          </a:bodyPr>
          <a:lstStyle/>
          <a:p>
            <a:r>
              <a:rPr lang="en-US" b="1" dirty="0">
                <a:solidFill>
                  <a:srgbClr val="000000"/>
                </a:solidFill>
                <a:latin typeface="Source Sans Pro" panose="020B0503030403020204" pitchFamily="34" charset="0"/>
                <a:ea typeface="Calibri" panose="020F0502020204030204" pitchFamily="34" charset="0"/>
              </a:rPr>
              <a:t>DOWNLOAD</a:t>
            </a:r>
            <a:endParaRPr lang="en-CH" dirty="0"/>
          </a:p>
        </p:txBody>
      </p:sp>
      <p:sp>
        <p:nvSpPr>
          <p:cNvPr id="23" name="TextBox 22">
            <a:extLst>
              <a:ext uri="{FF2B5EF4-FFF2-40B4-BE49-F238E27FC236}">
                <a16:creationId xmlns:a16="http://schemas.microsoft.com/office/drawing/2014/main" id="{A49E10E1-95C3-B53F-E6ED-69EDCA9E44D0}"/>
              </a:ext>
            </a:extLst>
          </p:cNvPr>
          <p:cNvSpPr txBox="1"/>
          <p:nvPr/>
        </p:nvSpPr>
        <p:spPr>
          <a:xfrm>
            <a:off x="6116024" y="5690853"/>
            <a:ext cx="5761453" cy="923330"/>
          </a:xfrm>
          <a:prstGeom prst="rect">
            <a:avLst/>
          </a:prstGeom>
          <a:noFill/>
        </p:spPr>
        <p:txBody>
          <a:bodyPr wrap="square">
            <a:spAutoFit/>
          </a:bodyPr>
          <a:lstStyle/>
          <a:p>
            <a:pPr lvl="0" algn="ctr"/>
            <a:r>
              <a:rPr lang="en-US" sz="1800" b="1" dirty="0">
                <a:solidFill>
                  <a:srgbClr val="000000"/>
                </a:solidFill>
                <a:effectLst/>
                <a:latin typeface="Source Sans Pro" panose="020B0503030403020204" pitchFamily="34" charset="0"/>
                <a:ea typeface="Times New Roman" panose="02020603050405020304" pitchFamily="18" charset="0"/>
              </a:rPr>
              <a:t>Watch this space and read our upcoming editorial in the </a:t>
            </a:r>
            <a:r>
              <a:rPr lang="en-US" sz="1800" b="1" u="sng" dirty="0">
                <a:solidFill>
                  <a:srgbClr val="C00000"/>
                </a:solidFill>
                <a:effectLst/>
                <a:latin typeface="Source Sans Pro" panose="020B0503030403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Global Heart Journal</a:t>
            </a:r>
            <a:r>
              <a:rPr lang="en-US" sz="1800" b="1" dirty="0">
                <a:solidFill>
                  <a:srgbClr val="C00000"/>
                </a:solidFill>
                <a:effectLst/>
                <a:latin typeface="Source Sans Pro" panose="020B0503030403020204" pitchFamily="34" charset="0"/>
                <a:ea typeface="Times New Roman" panose="02020603050405020304" pitchFamily="18" charset="0"/>
              </a:rPr>
              <a:t> </a:t>
            </a:r>
          </a:p>
          <a:p>
            <a:pPr lvl="0" algn="ctr"/>
            <a:endParaRPr lang="en-US" b="1" dirty="0">
              <a:solidFill>
                <a:srgbClr val="C00000"/>
              </a:solidFill>
              <a:latin typeface="Source Sans Pro" panose="020B050303040302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C40100E2-229D-2CF0-D579-C3F45223661C}"/>
              </a:ext>
            </a:extLst>
          </p:cNvPr>
          <p:cNvSpPr txBox="1"/>
          <p:nvPr/>
        </p:nvSpPr>
        <p:spPr>
          <a:xfrm>
            <a:off x="5772925" y="4238971"/>
            <a:ext cx="6104552" cy="923330"/>
          </a:xfrm>
          <a:prstGeom prst="rect">
            <a:avLst/>
          </a:prstGeom>
          <a:noFill/>
        </p:spPr>
        <p:txBody>
          <a:bodyPr wrap="square">
            <a:spAutoFit/>
          </a:bodyPr>
          <a:lstStyle/>
          <a:p>
            <a:pPr lvl="0" algn="ctr"/>
            <a:r>
              <a:rPr lang="en-US" sz="1800" b="1" dirty="0">
                <a:effectLst/>
                <a:latin typeface="Source Sans Pro" panose="020B0503030403020204" pitchFamily="34" charset="0"/>
                <a:ea typeface="Calibri" panose="020F0502020204030204" pitchFamily="34" charset="0"/>
              </a:rPr>
              <a:t>READ</a:t>
            </a:r>
          </a:p>
          <a:p>
            <a:pPr lvl="0" algn="ctr"/>
            <a:endParaRPr lang="en-US" sz="1800" b="1" dirty="0">
              <a:latin typeface="Source Sans Pro" panose="020B0503030403020204" pitchFamily="34" charset="0"/>
              <a:ea typeface="Calibri" panose="020F0502020204030204" pitchFamily="34" charset="0"/>
            </a:endParaRPr>
          </a:p>
          <a:p>
            <a:pPr lvl="0" algn="ctr"/>
            <a:r>
              <a:rPr lang="en-US" sz="1800" b="1" dirty="0">
                <a:solidFill>
                  <a:srgbClr val="C00000"/>
                </a:solidFill>
                <a:effectLst/>
                <a:latin typeface="Source Sans Pro" panose="020B050303040302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The media statement</a:t>
            </a:r>
            <a:r>
              <a:rPr lang="en-US" sz="1800" b="1" dirty="0">
                <a:solidFill>
                  <a:srgbClr val="C00000"/>
                </a:solidFill>
                <a:effectLst/>
                <a:latin typeface="Source Sans Pro" panose="020B0503030403020204" pitchFamily="34" charset="0"/>
                <a:ea typeface="Times New Roman" panose="02020603050405020304" pitchFamily="18" charset="0"/>
              </a:rPr>
              <a:t> </a:t>
            </a:r>
            <a:endParaRPr lang="en-CH" sz="1800" b="1" dirty="0">
              <a:solidFill>
                <a:srgbClr val="C00000"/>
              </a:solidFill>
              <a:effectLst/>
              <a:latin typeface="Source Sans Pro" panose="020B0503030403020204" pitchFamily="34" charset="0"/>
              <a:ea typeface="Calibri" panose="020F0502020204030204" pitchFamily="34" charset="0"/>
            </a:endParaRPr>
          </a:p>
        </p:txBody>
      </p:sp>
      <p:pic>
        <p:nvPicPr>
          <p:cNvPr id="6" name="Picture 5" descr="A picture containing text, businesscard&#10;&#10;Description automatically generated">
            <a:extLst>
              <a:ext uri="{FF2B5EF4-FFF2-40B4-BE49-F238E27FC236}">
                <a16:creationId xmlns:a16="http://schemas.microsoft.com/office/drawing/2014/main" id="{0B8AE2AE-861F-C910-7393-F87829B25672}"/>
              </a:ext>
            </a:extLst>
          </p:cNvPr>
          <p:cNvPicPr>
            <a:picLocks noChangeAspect="1"/>
          </p:cNvPicPr>
          <p:nvPr/>
        </p:nvPicPr>
        <p:blipFill rotWithShape="1">
          <a:blip r:embed="rId7">
            <a:extLst>
              <a:ext uri="{28A0092B-C50C-407E-A947-70E740481C1C}">
                <a14:useLocalDpi xmlns:a14="http://schemas.microsoft.com/office/drawing/2010/main" val="0"/>
              </a:ext>
            </a:extLst>
          </a:blip>
          <a:srcRect l="13" r="137"/>
          <a:stretch/>
        </p:blipFill>
        <p:spPr>
          <a:xfrm>
            <a:off x="1" y="1392178"/>
            <a:ext cx="5453736" cy="5465822"/>
          </a:xfrm>
          <a:prstGeom prst="rect">
            <a:avLst/>
          </a:prstGeom>
        </p:spPr>
      </p:pic>
    </p:spTree>
    <p:extLst>
      <p:ext uri="{BB962C8B-B14F-4D97-AF65-F5344CB8AC3E}">
        <p14:creationId xmlns:p14="http://schemas.microsoft.com/office/powerpoint/2010/main" val="250833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E18D8C-9DF2-4418-9EFC-88AB9B78A7C4}"/>
              </a:ext>
            </a:extLst>
          </p:cNvPr>
          <p:cNvSpPr/>
          <p:nvPr/>
        </p:nvSpPr>
        <p:spPr>
          <a:xfrm>
            <a:off x="0" y="-40944"/>
            <a:ext cx="12192000" cy="689894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C00000"/>
              </a:solidFill>
            </a:endParaRPr>
          </a:p>
        </p:txBody>
      </p:sp>
      <p:sp>
        <p:nvSpPr>
          <p:cNvPr id="3" name="Rectangle 2">
            <a:extLst>
              <a:ext uri="{FF2B5EF4-FFF2-40B4-BE49-F238E27FC236}">
                <a16:creationId xmlns:a16="http://schemas.microsoft.com/office/drawing/2014/main" id="{D78283D7-0051-6341-8210-FFCD0157EEBF}"/>
              </a:ext>
            </a:extLst>
          </p:cNvPr>
          <p:cNvSpPr/>
          <p:nvPr/>
        </p:nvSpPr>
        <p:spPr>
          <a:xfrm>
            <a:off x="2006928" y="2095860"/>
            <a:ext cx="8182099" cy="1862048"/>
          </a:xfrm>
          <a:prstGeom prst="rect">
            <a:avLst/>
          </a:prstGeom>
        </p:spPr>
        <p:txBody>
          <a:bodyPr wrap="square">
            <a:spAutoFit/>
          </a:bodyPr>
          <a:lstStyle/>
          <a:p>
            <a:pPr algn="ctr"/>
            <a:r>
              <a:rPr lang="fr-CH" sz="11500" b="1">
                <a:solidFill>
                  <a:schemeClr val="bg1"/>
                </a:solidFill>
                <a:latin typeface="Source Sans Pro" panose="020B0503030403020204" pitchFamily="34" charset="0"/>
                <a:ea typeface="Source Sans Pro" panose="020B0503030403020204" pitchFamily="34" charset="0"/>
              </a:rPr>
              <a:t>THANK YOU</a:t>
            </a:r>
          </a:p>
        </p:txBody>
      </p:sp>
      <p:sp>
        <p:nvSpPr>
          <p:cNvPr id="4" name="ZoneTexte 3">
            <a:extLst>
              <a:ext uri="{FF2B5EF4-FFF2-40B4-BE49-F238E27FC236}">
                <a16:creationId xmlns:a16="http://schemas.microsoft.com/office/drawing/2014/main" id="{571AC7EE-5984-7A49-9A56-9DCEBC11D3FB}"/>
              </a:ext>
            </a:extLst>
          </p:cNvPr>
          <p:cNvSpPr txBox="1"/>
          <p:nvPr/>
        </p:nvSpPr>
        <p:spPr>
          <a:xfrm>
            <a:off x="4054886" y="4066906"/>
            <a:ext cx="4092787" cy="646331"/>
          </a:xfrm>
          <a:prstGeom prst="rect">
            <a:avLst/>
          </a:prstGeom>
          <a:noFill/>
        </p:spPr>
        <p:txBody>
          <a:bodyPr wrap="none" rtlCol="0">
            <a:spAutoFit/>
          </a:bodyPr>
          <a:lstStyle/>
          <a:p>
            <a:pPr algn="ctr"/>
            <a:r>
              <a:rPr lang="en-US" sz="3600" b="1">
                <a:solidFill>
                  <a:schemeClr val="bg1"/>
                </a:solidFill>
                <a:latin typeface="Source Sans Pro" panose="020B0503030403020204" pitchFamily="34" charset="0"/>
                <a:ea typeface="Source Sans Pro" panose="020B0503030403020204" pitchFamily="34" charset="0"/>
                <a:cs typeface="Source Sans Pro"/>
              </a:rPr>
              <a:t>WORLDHEART.ORG</a:t>
            </a:r>
            <a:endParaRPr lang="en-GB" sz="3600" b="1">
              <a:solidFill>
                <a:schemeClr val="bg1"/>
              </a:solidFill>
              <a:latin typeface="Source Sans Pro" panose="020B0503030403020204" pitchFamily="34" charset="0"/>
              <a:ea typeface="Source Sans Pro" panose="020B0503030403020204" pitchFamily="34" charset="0"/>
            </a:endParaRPr>
          </a:p>
        </p:txBody>
      </p:sp>
      <p:pic>
        <p:nvPicPr>
          <p:cNvPr id="7" name="Picture 6" descr="Text&#10;&#10;Description automatically generated">
            <a:extLst>
              <a:ext uri="{FF2B5EF4-FFF2-40B4-BE49-F238E27FC236}">
                <a16:creationId xmlns:a16="http://schemas.microsoft.com/office/drawing/2014/main" id="{AFD4667A-A6B2-9156-5040-A768E3A33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09" y="5496599"/>
            <a:ext cx="2095582" cy="805755"/>
          </a:xfrm>
          <a:prstGeom prst="rect">
            <a:avLst/>
          </a:prstGeom>
        </p:spPr>
      </p:pic>
    </p:spTree>
    <p:extLst>
      <p:ext uri="{BB962C8B-B14F-4D97-AF65-F5344CB8AC3E}">
        <p14:creationId xmlns:p14="http://schemas.microsoft.com/office/powerpoint/2010/main" val="411075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E81D-7E2F-46EB-A72C-9F6F92FE7658}"/>
              </a:ext>
            </a:extLst>
          </p:cNvPr>
          <p:cNvSpPr/>
          <p:nvPr/>
        </p:nvSpPr>
        <p:spPr>
          <a:xfrm>
            <a:off x="-16498" y="-16475"/>
            <a:ext cx="12208498" cy="1408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5D2D0"/>
              </a:solidFill>
            </a:endParaRPr>
          </a:p>
        </p:txBody>
      </p:sp>
      <p:sp>
        <p:nvSpPr>
          <p:cNvPr id="7" name="ZoneTexte 4">
            <a:extLst>
              <a:ext uri="{FF2B5EF4-FFF2-40B4-BE49-F238E27FC236}">
                <a16:creationId xmlns:a16="http://schemas.microsoft.com/office/drawing/2014/main" id="{E9300014-2DA1-B548-B1A0-F3FAE1306788}"/>
              </a:ext>
            </a:extLst>
          </p:cNvPr>
          <p:cNvSpPr txBox="1"/>
          <p:nvPr/>
        </p:nvSpPr>
        <p:spPr>
          <a:xfrm>
            <a:off x="374330" y="825471"/>
            <a:ext cx="11877393" cy="646331"/>
          </a:xfrm>
          <a:prstGeom prst="rect">
            <a:avLst/>
          </a:prstGeom>
          <a:noFill/>
        </p:spPr>
        <p:txBody>
          <a:bodyPr wrap="square" rtlCol="0">
            <a:spAutoFit/>
          </a:bodyPr>
          <a:lstStyle/>
          <a:p>
            <a:r>
              <a:rPr lang="en-US" sz="3600" b="1" cap="all" dirty="0">
                <a:solidFill>
                  <a:schemeClr val="bg1">
                    <a:lumMod val="95000"/>
                  </a:schemeClr>
                </a:solidFill>
                <a:latin typeface="Source Sans Pro" panose="020B0503030403020204" pitchFamily="34" charset="0"/>
              </a:rPr>
              <a:t>WHY LAUNCH A WORLD HEART VISION 2030?</a:t>
            </a:r>
            <a:endParaRPr lang="fr-CH" sz="3600" b="1" cap="all" dirty="0">
              <a:solidFill>
                <a:schemeClr val="bg1">
                  <a:lumMod val="95000"/>
                </a:schemeClr>
              </a:solidFill>
              <a:latin typeface="Source Sans Pro" panose="020B0503030403020204" pitchFamily="34" charset="0"/>
            </a:endParaRPr>
          </a:p>
        </p:txBody>
      </p:sp>
      <p:sp>
        <p:nvSpPr>
          <p:cNvPr id="26" name="TextBox 25">
            <a:extLst>
              <a:ext uri="{FF2B5EF4-FFF2-40B4-BE49-F238E27FC236}">
                <a16:creationId xmlns:a16="http://schemas.microsoft.com/office/drawing/2014/main" id="{155A99EF-F14B-4C04-AF2A-7BECA8D8B90F}"/>
              </a:ext>
            </a:extLst>
          </p:cNvPr>
          <p:cNvSpPr txBox="1"/>
          <p:nvPr/>
        </p:nvSpPr>
        <p:spPr>
          <a:xfrm>
            <a:off x="308527" y="1815659"/>
            <a:ext cx="698801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endParaRPr lang="en-US" sz="1700" dirty="0">
              <a:latin typeface="Source Sans Pro"/>
              <a:ea typeface="Source Sans Pro"/>
            </a:endParaRPr>
          </a:p>
          <a:p>
            <a:pPr marL="342900" indent="-342900">
              <a:buFont typeface="Arial"/>
              <a:buChar char="•"/>
            </a:pPr>
            <a:r>
              <a:rPr lang="en-US" sz="1700" dirty="0">
                <a:latin typeface="Source Sans Pro"/>
                <a:ea typeface="Source Sans Pro"/>
              </a:rPr>
              <a:t>WHF initiated The World Heart Vision 2030 to capture paths to better cardiovascular health in the coming decade and help close gaps in equity.</a:t>
            </a:r>
          </a:p>
          <a:p>
            <a:endParaRPr lang="en-US" sz="1700" dirty="0">
              <a:latin typeface="Source Sans Pro"/>
              <a:ea typeface="Source Sans Pro"/>
            </a:endParaRPr>
          </a:p>
          <a:p>
            <a:pPr marL="342900" indent="-342900">
              <a:buFont typeface="Arial"/>
              <a:buChar char="•"/>
            </a:pPr>
            <a:r>
              <a:rPr lang="en-US" sz="1700" dirty="0">
                <a:latin typeface="Source Sans Pro"/>
                <a:ea typeface="Source Sans Pro"/>
              </a:rPr>
              <a:t>The World Heart Vision involves everyone in ambitious yet achievable steps to further work across sectors and with policymakers.</a:t>
            </a:r>
          </a:p>
          <a:p>
            <a:endParaRPr lang="en-US" sz="1700" dirty="0">
              <a:latin typeface="Source Sans Pro"/>
              <a:ea typeface="Source Sans Pro"/>
            </a:endParaRPr>
          </a:p>
          <a:p>
            <a:pPr marL="342900" indent="-342900">
              <a:buFont typeface="Arial"/>
              <a:buChar char="•"/>
            </a:pPr>
            <a:r>
              <a:rPr lang="en-US" sz="1700" dirty="0">
                <a:latin typeface="Source Sans Pro"/>
                <a:ea typeface="Source Sans Pro"/>
              </a:rPr>
              <a:t>It provides a platform for spreading awareness, promoting advocacy and developing partnerships.</a:t>
            </a:r>
          </a:p>
          <a:p>
            <a:endParaRPr lang="en-US" sz="1700" dirty="0">
              <a:latin typeface="Source Sans Pro"/>
              <a:ea typeface="Source Sans Pro"/>
            </a:endParaRPr>
          </a:p>
          <a:p>
            <a:pPr marL="342900" indent="-342900">
              <a:buFont typeface="Arial"/>
              <a:buChar char="•"/>
            </a:pPr>
            <a:r>
              <a:rPr lang="en-US" sz="1700" dirty="0">
                <a:latin typeface="Source Sans Pro"/>
                <a:ea typeface="Source Sans Pro"/>
              </a:rPr>
              <a:t>It presents implementable policy recommendations for the coming years.</a:t>
            </a:r>
          </a:p>
          <a:p>
            <a:endParaRPr lang="en-US" sz="1700" dirty="0">
              <a:latin typeface="Source Sans Pro"/>
              <a:ea typeface="Source Sans Pro"/>
            </a:endParaRPr>
          </a:p>
          <a:p>
            <a:pPr marL="342900" indent="-342900">
              <a:buFont typeface="Arial"/>
              <a:buChar char="•"/>
            </a:pPr>
            <a:r>
              <a:rPr lang="en-US" sz="1700" dirty="0">
                <a:latin typeface="Source Sans Pro"/>
                <a:ea typeface="Source Sans Pro"/>
              </a:rPr>
              <a:t>It guides advocacy and communications efforts.</a:t>
            </a:r>
          </a:p>
          <a:p>
            <a:endParaRPr lang="en-US" sz="1700" dirty="0">
              <a:latin typeface="Source Sans Pro"/>
              <a:ea typeface="Source Sans Pro"/>
            </a:endParaRPr>
          </a:p>
          <a:p>
            <a:pPr marL="342900" indent="-342900">
              <a:buFont typeface="Arial"/>
              <a:buChar char="•"/>
            </a:pPr>
            <a:r>
              <a:rPr lang="en-US" sz="1700" dirty="0">
                <a:latin typeface="Source Sans Pro"/>
                <a:ea typeface="Source Sans Pro"/>
              </a:rPr>
              <a:t>It emphasizes using what we know and building on knowledge and innovation.</a:t>
            </a:r>
          </a:p>
        </p:txBody>
      </p:sp>
      <p:sp>
        <p:nvSpPr>
          <p:cNvPr id="27" name="TextBox 26">
            <a:extLst>
              <a:ext uri="{FF2B5EF4-FFF2-40B4-BE49-F238E27FC236}">
                <a16:creationId xmlns:a16="http://schemas.microsoft.com/office/drawing/2014/main" id="{C294DB84-B8E6-4ED6-8146-0134F595CB42}"/>
              </a:ext>
            </a:extLst>
          </p:cNvPr>
          <p:cNvSpPr txBox="1"/>
          <p:nvPr/>
        </p:nvSpPr>
        <p:spPr>
          <a:xfrm>
            <a:off x="444130" y="1493400"/>
            <a:ext cx="107554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Source Sans Pro"/>
                <a:ea typeface="Source Sans Pro"/>
              </a:rPr>
              <a:t>Collective goals:</a:t>
            </a:r>
          </a:p>
        </p:txBody>
      </p:sp>
      <p:pic>
        <p:nvPicPr>
          <p:cNvPr id="4" name="Picture 3" descr="A picture containing text, businesscard&#10;&#10;Description automatically generated">
            <a:extLst>
              <a:ext uri="{FF2B5EF4-FFF2-40B4-BE49-F238E27FC236}">
                <a16:creationId xmlns:a16="http://schemas.microsoft.com/office/drawing/2014/main" id="{029A1B58-E128-E5F0-CC23-751CB4DF8730}"/>
              </a:ext>
            </a:extLst>
          </p:cNvPr>
          <p:cNvPicPr>
            <a:picLocks noChangeAspect="1"/>
          </p:cNvPicPr>
          <p:nvPr/>
        </p:nvPicPr>
        <p:blipFill rotWithShape="1">
          <a:blip r:embed="rId3">
            <a:extLst>
              <a:ext uri="{28A0092B-C50C-407E-A947-70E740481C1C}">
                <a14:useLocalDpi xmlns:a14="http://schemas.microsoft.com/office/drawing/2010/main" val="0"/>
              </a:ext>
            </a:extLst>
          </a:blip>
          <a:srcRect l="4234" r="1785"/>
          <a:stretch/>
        </p:blipFill>
        <p:spPr>
          <a:xfrm>
            <a:off x="7226556" y="1392178"/>
            <a:ext cx="4965443" cy="5512475"/>
          </a:xfrm>
          <a:prstGeom prst="rect">
            <a:avLst/>
          </a:prstGeom>
        </p:spPr>
      </p:pic>
    </p:spTree>
    <p:extLst>
      <p:ext uri="{BB962C8B-B14F-4D97-AF65-F5344CB8AC3E}">
        <p14:creationId xmlns:p14="http://schemas.microsoft.com/office/powerpoint/2010/main" val="377543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E81D-7E2F-46EB-A72C-9F6F92FE7658}"/>
              </a:ext>
            </a:extLst>
          </p:cNvPr>
          <p:cNvSpPr/>
          <p:nvPr/>
        </p:nvSpPr>
        <p:spPr>
          <a:xfrm>
            <a:off x="-16498" y="-16475"/>
            <a:ext cx="12208498" cy="1408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5D2D0"/>
              </a:solidFill>
            </a:endParaRPr>
          </a:p>
        </p:txBody>
      </p:sp>
      <p:sp>
        <p:nvSpPr>
          <p:cNvPr id="7" name="ZoneTexte 4">
            <a:extLst>
              <a:ext uri="{FF2B5EF4-FFF2-40B4-BE49-F238E27FC236}">
                <a16:creationId xmlns:a16="http://schemas.microsoft.com/office/drawing/2014/main" id="{E9300014-2DA1-B548-B1A0-F3FAE1306788}"/>
              </a:ext>
            </a:extLst>
          </p:cNvPr>
          <p:cNvSpPr txBox="1"/>
          <p:nvPr/>
        </p:nvSpPr>
        <p:spPr>
          <a:xfrm>
            <a:off x="215707" y="825471"/>
            <a:ext cx="11877393" cy="646331"/>
          </a:xfrm>
          <a:prstGeom prst="rect">
            <a:avLst/>
          </a:prstGeom>
          <a:noFill/>
        </p:spPr>
        <p:txBody>
          <a:bodyPr wrap="square" rtlCol="0">
            <a:spAutoFit/>
          </a:bodyPr>
          <a:lstStyle/>
          <a:p>
            <a:r>
              <a:rPr lang="en-US" sz="3600" b="1" cap="all" dirty="0">
                <a:solidFill>
                  <a:schemeClr val="bg1">
                    <a:lumMod val="95000"/>
                  </a:schemeClr>
                </a:solidFill>
                <a:latin typeface="Source Sans Pro" panose="020B0503030403020204" pitchFamily="34" charset="0"/>
              </a:rPr>
              <a:t>WHAT IS THE ESSENCE OF THE WORLD HEART VISION 2030</a:t>
            </a:r>
            <a:endParaRPr lang="fr-CH" sz="3600" b="1" cap="all" dirty="0">
              <a:solidFill>
                <a:schemeClr val="bg1">
                  <a:lumMod val="95000"/>
                </a:schemeClr>
              </a:solidFill>
              <a:latin typeface="Source Sans Pro" panose="020B0503030403020204" pitchFamily="34" charset="0"/>
            </a:endParaRPr>
          </a:p>
        </p:txBody>
      </p:sp>
      <p:sp>
        <p:nvSpPr>
          <p:cNvPr id="27" name="TextBox 26">
            <a:extLst>
              <a:ext uri="{FF2B5EF4-FFF2-40B4-BE49-F238E27FC236}">
                <a16:creationId xmlns:a16="http://schemas.microsoft.com/office/drawing/2014/main" id="{C294DB84-B8E6-4ED6-8146-0134F595CB42}"/>
              </a:ext>
            </a:extLst>
          </p:cNvPr>
          <p:cNvSpPr txBox="1"/>
          <p:nvPr/>
        </p:nvSpPr>
        <p:spPr>
          <a:xfrm>
            <a:off x="271515" y="1638261"/>
            <a:ext cx="107554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Source Sans Pro"/>
                <a:ea typeface="Source Sans Pro"/>
              </a:rPr>
              <a:t>4 Paths:</a:t>
            </a:r>
          </a:p>
        </p:txBody>
      </p:sp>
      <p:sp>
        <p:nvSpPr>
          <p:cNvPr id="28" name="TextBox 27">
            <a:extLst>
              <a:ext uri="{FF2B5EF4-FFF2-40B4-BE49-F238E27FC236}">
                <a16:creationId xmlns:a16="http://schemas.microsoft.com/office/drawing/2014/main" id="{5213462E-414B-4AE8-888C-8E382196D8F8}"/>
              </a:ext>
            </a:extLst>
          </p:cNvPr>
          <p:cNvSpPr txBox="1"/>
          <p:nvPr/>
        </p:nvSpPr>
        <p:spPr>
          <a:xfrm>
            <a:off x="5947788" y="3813000"/>
            <a:ext cx="287612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2000" dirty="0">
                <a:solidFill>
                  <a:srgbClr val="000000"/>
                </a:solidFill>
                <a:effectLst/>
                <a:latin typeface="Source Sans Pro" panose="020B0503030403020204" pitchFamily="34" charset="0"/>
                <a:ea typeface="Calibri" panose="020F0502020204030204" pitchFamily="34" charset="0"/>
                <a:cs typeface="Calibri" panose="020F0502020204030204" pitchFamily="34" charset="0"/>
              </a:rPr>
              <a:t>L</a:t>
            </a:r>
            <a:r>
              <a:rPr lang="en-GB" sz="2000" dirty="0">
                <a:effectLst/>
                <a:latin typeface="Source Sans Pro" panose="020B0503030403020204" pitchFamily="34" charset="0"/>
                <a:ea typeface="Calibri" panose="020F0502020204030204" pitchFamily="34" charset="0"/>
                <a:cs typeface="Calibri" panose="020F0502020204030204" pitchFamily="34" charset="0"/>
              </a:rPr>
              <a:t>everaging innovation and technologies for cardiovascular health</a:t>
            </a:r>
            <a:endParaRPr lang="en-CH" sz="2000" dirty="0">
              <a:effectLst/>
              <a:latin typeface="Source Sans Pro" panose="020B0503030403020204" pitchFamily="34" charset="0"/>
              <a:ea typeface="Calibri" panose="020F0502020204030204" pitchFamily="34" charset="0"/>
            </a:endParaRPr>
          </a:p>
        </p:txBody>
      </p:sp>
      <p:sp>
        <p:nvSpPr>
          <p:cNvPr id="29" name="TextBox 28">
            <a:extLst>
              <a:ext uri="{FF2B5EF4-FFF2-40B4-BE49-F238E27FC236}">
                <a16:creationId xmlns:a16="http://schemas.microsoft.com/office/drawing/2014/main" id="{DB9D4285-9B6D-49B9-8583-CDF8C64E99F3}"/>
              </a:ext>
            </a:extLst>
          </p:cNvPr>
          <p:cNvSpPr txBox="1"/>
          <p:nvPr/>
        </p:nvSpPr>
        <p:spPr>
          <a:xfrm>
            <a:off x="8889231" y="3813000"/>
            <a:ext cx="31070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2000" dirty="0">
                <a:effectLst/>
                <a:latin typeface="Source Sans Pro" panose="020B0503030403020204" pitchFamily="34" charset="0"/>
                <a:ea typeface="Calibri" panose="020F0502020204030204" pitchFamily="34" charset="0"/>
                <a:cs typeface="Calibri" panose="020F0502020204030204" pitchFamily="34" charset="0"/>
              </a:rPr>
              <a:t>Placing cardiovascular health at the heart of health and climate policies</a:t>
            </a:r>
            <a:endParaRPr lang="en-CH" sz="2000" dirty="0">
              <a:effectLst/>
              <a:latin typeface="Source Sans Pro" panose="020B0503030403020204" pitchFamily="34" charset="0"/>
              <a:ea typeface="Calibri" panose="020F0502020204030204" pitchFamily="34" charset="0"/>
            </a:endParaRPr>
          </a:p>
        </p:txBody>
      </p:sp>
      <p:sp>
        <p:nvSpPr>
          <p:cNvPr id="30" name="TextBox 29">
            <a:extLst>
              <a:ext uri="{FF2B5EF4-FFF2-40B4-BE49-F238E27FC236}">
                <a16:creationId xmlns:a16="http://schemas.microsoft.com/office/drawing/2014/main" id="{300556F6-5035-4A19-8E7D-25F7426046E5}"/>
              </a:ext>
            </a:extLst>
          </p:cNvPr>
          <p:cNvSpPr txBox="1"/>
          <p:nvPr/>
        </p:nvSpPr>
        <p:spPr>
          <a:xfrm>
            <a:off x="3219800" y="3800022"/>
            <a:ext cx="266267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2000" dirty="0">
                <a:effectLst/>
                <a:latin typeface="Source Sans Pro" panose="020B0503030403020204" pitchFamily="34" charset="0"/>
                <a:ea typeface="Calibri" panose="020F0502020204030204" pitchFamily="34" charset="0"/>
                <a:cs typeface="Calibri" panose="020F0502020204030204" pitchFamily="34" charset="0"/>
              </a:rPr>
              <a:t>F</a:t>
            </a:r>
            <a:r>
              <a:rPr lang="en-GB" sz="2000" dirty="0">
                <a:solidFill>
                  <a:srgbClr val="000000"/>
                </a:solidFill>
                <a:effectLst/>
                <a:latin typeface="Source Sans Pro" panose="020B0503030403020204" pitchFamily="34" charset="0"/>
                <a:ea typeface="Calibri" panose="020F0502020204030204" pitchFamily="34" charset="0"/>
                <a:cs typeface="Calibri" panose="020F0502020204030204" pitchFamily="34" charset="0"/>
              </a:rPr>
              <a:t>ostering timely implementation of knowledge</a:t>
            </a:r>
            <a:endParaRPr lang="en-CH" sz="2000" dirty="0">
              <a:effectLst/>
              <a:latin typeface="Source Sans Pro" panose="020B0503030403020204" pitchFamily="34" charset="0"/>
              <a:ea typeface="Calibri" panose="020F0502020204030204" pitchFamily="34" charset="0"/>
            </a:endParaRPr>
          </a:p>
        </p:txBody>
      </p:sp>
      <p:sp>
        <p:nvSpPr>
          <p:cNvPr id="31" name="TextBox 30">
            <a:extLst>
              <a:ext uri="{FF2B5EF4-FFF2-40B4-BE49-F238E27FC236}">
                <a16:creationId xmlns:a16="http://schemas.microsoft.com/office/drawing/2014/main" id="{E5212946-45DF-4481-AB34-35EEC78FE6D3}"/>
              </a:ext>
            </a:extLst>
          </p:cNvPr>
          <p:cNvSpPr txBox="1"/>
          <p:nvPr/>
        </p:nvSpPr>
        <p:spPr>
          <a:xfrm>
            <a:off x="611768" y="3805114"/>
            <a:ext cx="24160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2000" dirty="0">
                <a:effectLst/>
                <a:latin typeface="Source Sans Pro" panose="020B0503030403020204" pitchFamily="34" charset="0"/>
                <a:ea typeface="Calibri" panose="020F0502020204030204" pitchFamily="34" charset="0"/>
                <a:cs typeface="Calibri" panose="020F0502020204030204" pitchFamily="34" charset="0"/>
              </a:rPr>
              <a:t>Paving the way for cardiovascular health equity</a:t>
            </a:r>
            <a:endParaRPr lang="en-CH" sz="2000" dirty="0">
              <a:effectLst/>
              <a:latin typeface="Source Sans Pro" panose="020B0503030403020204" pitchFamily="34" charset="0"/>
              <a:ea typeface="Calibri" panose="020F0502020204030204" pitchFamily="34" charset="0"/>
            </a:endParaRPr>
          </a:p>
        </p:txBody>
      </p:sp>
      <p:pic>
        <p:nvPicPr>
          <p:cNvPr id="33" name="Picture 25" descr="A drawing of a person&#10;&#10;Description generated with high confidence">
            <a:extLst>
              <a:ext uri="{FF2B5EF4-FFF2-40B4-BE49-F238E27FC236}">
                <a16:creationId xmlns:a16="http://schemas.microsoft.com/office/drawing/2014/main" id="{BA428A49-BA75-4B80-9AF4-DBA0E44452BA}"/>
              </a:ext>
            </a:extLst>
          </p:cNvPr>
          <p:cNvPicPr>
            <a:picLocks noChangeAspect="1"/>
          </p:cNvPicPr>
          <p:nvPr/>
        </p:nvPicPr>
        <p:blipFill>
          <a:blip r:embed="rId3">
            <a:biLevel thresh="75000"/>
          </a:blip>
          <a:stretch>
            <a:fillRect/>
          </a:stretch>
        </p:blipFill>
        <p:spPr>
          <a:xfrm>
            <a:off x="3570336" y="2786653"/>
            <a:ext cx="1249430" cy="946715"/>
          </a:xfrm>
          <a:prstGeom prst="rect">
            <a:avLst/>
          </a:prstGeom>
        </p:spPr>
      </p:pic>
      <p:pic>
        <p:nvPicPr>
          <p:cNvPr id="37" name="Picture 36" descr="A drawing of a face&#10;&#10;Description generated with high confidence">
            <a:extLst>
              <a:ext uri="{FF2B5EF4-FFF2-40B4-BE49-F238E27FC236}">
                <a16:creationId xmlns:a16="http://schemas.microsoft.com/office/drawing/2014/main" id="{8BEF1A7D-F81A-4034-BFC8-2EF1FF9675B3}"/>
              </a:ext>
            </a:extLst>
          </p:cNvPr>
          <p:cNvPicPr>
            <a:picLocks noChangeAspect="1"/>
          </p:cNvPicPr>
          <p:nvPr/>
        </p:nvPicPr>
        <p:blipFill>
          <a:blip r:embed="rId4">
            <a:biLevel thresh="75000"/>
          </a:blip>
          <a:stretch>
            <a:fillRect/>
          </a:stretch>
        </p:blipFill>
        <p:spPr>
          <a:xfrm>
            <a:off x="1064455" y="2597058"/>
            <a:ext cx="1069390" cy="1143102"/>
          </a:xfrm>
          <a:prstGeom prst="rect">
            <a:avLst/>
          </a:prstGeom>
        </p:spPr>
      </p:pic>
      <p:pic>
        <p:nvPicPr>
          <p:cNvPr id="38" name="Picture 31" descr="A close up of a logo&#10;&#10;Description generated with very high confidence">
            <a:extLst>
              <a:ext uri="{FF2B5EF4-FFF2-40B4-BE49-F238E27FC236}">
                <a16:creationId xmlns:a16="http://schemas.microsoft.com/office/drawing/2014/main" id="{07AFF4F3-18F6-48DE-BA76-111D330A5450}"/>
              </a:ext>
            </a:extLst>
          </p:cNvPr>
          <p:cNvPicPr>
            <a:picLocks noChangeAspect="1"/>
          </p:cNvPicPr>
          <p:nvPr/>
        </p:nvPicPr>
        <p:blipFill>
          <a:blip r:embed="rId5">
            <a:biLevel thresh="75000"/>
          </a:blip>
          <a:stretch>
            <a:fillRect/>
          </a:stretch>
        </p:blipFill>
        <p:spPr>
          <a:xfrm>
            <a:off x="9637882" y="2674916"/>
            <a:ext cx="1176298" cy="1138084"/>
          </a:xfrm>
          <a:prstGeom prst="rect">
            <a:avLst/>
          </a:prstGeom>
        </p:spPr>
      </p:pic>
      <p:pic>
        <p:nvPicPr>
          <p:cNvPr id="1026" name="Picture 2">
            <a:extLst>
              <a:ext uri="{FF2B5EF4-FFF2-40B4-BE49-F238E27FC236}">
                <a16:creationId xmlns:a16="http://schemas.microsoft.com/office/drawing/2014/main" id="{8E90558B-BB90-2FFC-38EE-AC2D47D4A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6740" y="2789991"/>
            <a:ext cx="1013796" cy="9268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DE8731-92EC-C236-D75C-7D2C7DF24AD0}"/>
              </a:ext>
            </a:extLst>
          </p:cNvPr>
          <p:cNvSpPr txBox="1"/>
          <p:nvPr/>
        </p:nvSpPr>
        <p:spPr>
          <a:xfrm>
            <a:off x="499800" y="5429232"/>
            <a:ext cx="5781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effectLst/>
                <a:latin typeface="Source Sans Pro" panose="020B0503030403020204" pitchFamily="34" charset="0"/>
                <a:ea typeface="Calibri" panose="020F0502020204030204" pitchFamily="34" charset="0"/>
                <a:cs typeface="Calibri" panose="020F0502020204030204" pitchFamily="34" charset="0"/>
              </a:rPr>
              <a:t>Each path has a set of key messages and calls to action.</a:t>
            </a:r>
            <a:endParaRPr lang="en-CH" sz="1800" b="1" dirty="0">
              <a:effectLst/>
              <a:latin typeface="Source Sans Pro" panose="020B0503030403020204" pitchFamily="34" charset="0"/>
              <a:ea typeface="Calibri" panose="020F0502020204030204" pitchFamily="34" charset="0"/>
            </a:endParaRPr>
          </a:p>
        </p:txBody>
      </p:sp>
    </p:spTree>
    <p:extLst>
      <p:ext uri="{BB962C8B-B14F-4D97-AF65-F5344CB8AC3E}">
        <p14:creationId xmlns:p14="http://schemas.microsoft.com/office/powerpoint/2010/main" val="103623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E81D-7E2F-46EB-A72C-9F6F92FE7658}"/>
              </a:ext>
            </a:extLst>
          </p:cNvPr>
          <p:cNvSpPr/>
          <p:nvPr/>
        </p:nvSpPr>
        <p:spPr>
          <a:xfrm>
            <a:off x="-16498" y="-16475"/>
            <a:ext cx="12208498" cy="1408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5D2D0"/>
              </a:solidFill>
            </a:endParaRPr>
          </a:p>
        </p:txBody>
      </p:sp>
      <p:sp>
        <p:nvSpPr>
          <p:cNvPr id="7" name="ZoneTexte 4">
            <a:extLst>
              <a:ext uri="{FF2B5EF4-FFF2-40B4-BE49-F238E27FC236}">
                <a16:creationId xmlns:a16="http://schemas.microsoft.com/office/drawing/2014/main" id="{E9300014-2DA1-B548-B1A0-F3FAE1306788}"/>
              </a:ext>
            </a:extLst>
          </p:cNvPr>
          <p:cNvSpPr txBox="1"/>
          <p:nvPr/>
        </p:nvSpPr>
        <p:spPr>
          <a:xfrm>
            <a:off x="215707" y="825471"/>
            <a:ext cx="11877393" cy="646331"/>
          </a:xfrm>
          <a:prstGeom prst="rect">
            <a:avLst/>
          </a:prstGeom>
          <a:noFill/>
        </p:spPr>
        <p:txBody>
          <a:bodyPr wrap="square" rtlCol="0">
            <a:spAutoFit/>
          </a:bodyPr>
          <a:lstStyle/>
          <a:p>
            <a:r>
              <a:rPr lang="fr-CH" sz="3600" b="1" cap="all" dirty="0">
                <a:solidFill>
                  <a:schemeClr val="bg1">
                    <a:lumMod val="95000"/>
                  </a:schemeClr>
                </a:solidFill>
                <a:latin typeface="Source Sans Pro" panose="020B0503030403020204" pitchFamily="34" charset="0"/>
              </a:rPr>
              <a:t>PAVING THE WAY FOR CARDIOVASCULAR HEALTH EQUITY</a:t>
            </a:r>
          </a:p>
        </p:txBody>
      </p:sp>
      <p:sp>
        <p:nvSpPr>
          <p:cNvPr id="27" name="TextBox 26">
            <a:extLst>
              <a:ext uri="{FF2B5EF4-FFF2-40B4-BE49-F238E27FC236}">
                <a16:creationId xmlns:a16="http://schemas.microsoft.com/office/drawing/2014/main" id="{C294DB84-B8E6-4ED6-8146-0134F595CB42}"/>
              </a:ext>
            </a:extLst>
          </p:cNvPr>
          <p:cNvSpPr txBox="1"/>
          <p:nvPr/>
        </p:nvSpPr>
        <p:spPr>
          <a:xfrm>
            <a:off x="271515" y="1638261"/>
            <a:ext cx="107554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Source Sans Pro"/>
                <a:ea typeface="Source Sans Pro"/>
              </a:rPr>
              <a:t>Path 1</a:t>
            </a:r>
          </a:p>
        </p:txBody>
      </p:sp>
      <p:sp>
        <p:nvSpPr>
          <p:cNvPr id="31" name="TextBox 30">
            <a:extLst>
              <a:ext uri="{FF2B5EF4-FFF2-40B4-BE49-F238E27FC236}">
                <a16:creationId xmlns:a16="http://schemas.microsoft.com/office/drawing/2014/main" id="{E5212946-45DF-4481-AB34-35EEC78FE6D3}"/>
              </a:ext>
            </a:extLst>
          </p:cNvPr>
          <p:cNvSpPr txBox="1"/>
          <p:nvPr/>
        </p:nvSpPr>
        <p:spPr>
          <a:xfrm>
            <a:off x="271515" y="2070838"/>
            <a:ext cx="6423199" cy="46264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algn="just">
              <a:lnSpc>
                <a:spcPct val="107000"/>
              </a:lnSpc>
              <a:buFont typeface="Wingdings" panose="05000000000000000000" pitchFamily="2" charset="2"/>
              <a:buChar char=""/>
            </a:pPr>
            <a:r>
              <a:rPr lang="en-GB" sz="1800" dirty="0">
                <a:effectLst/>
                <a:latin typeface="Source Sans Pro" panose="020B0503030403020204" pitchFamily="34" charset="0"/>
                <a:ea typeface="Calibri" panose="020F0502020204030204" pitchFamily="34" charset="0"/>
              </a:rPr>
              <a:t>Awareness of cardiovascular health and access to care are both highly variable within and across countries. Socio-economically vulnerable communities are among those at greatest risk of heart health complications. </a:t>
            </a:r>
          </a:p>
          <a:p>
            <a:pPr marL="342900" lvl="0" indent="-342900" algn="just">
              <a:lnSpc>
                <a:spcPct val="107000"/>
              </a:lnSpc>
              <a:buFont typeface="Wingdings" panose="05000000000000000000" pitchFamily="2" charset="2"/>
              <a:buChar char=""/>
            </a:pPr>
            <a:endParaRPr lang="en-GB" sz="1800" dirty="0">
              <a:effectLst/>
              <a:latin typeface="Source Sans Pro" panose="020B0503030403020204" pitchFamily="34" charset="0"/>
              <a:ea typeface="Calibri" panose="020F0502020204030204" pitchFamily="34" charset="0"/>
              <a:cs typeface="Calibri" panose="020F0502020204030204" pitchFamily="34" charset="0"/>
            </a:endParaRPr>
          </a:p>
          <a:p>
            <a:pPr marL="342900" lvl="0" indent="-342900" algn="just">
              <a:lnSpc>
                <a:spcPct val="107000"/>
              </a:lnSpc>
              <a:buFont typeface="Wingdings" panose="05000000000000000000" pitchFamily="2" charset="2"/>
              <a:buChar char=""/>
            </a:pPr>
            <a:r>
              <a:rPr lang="en-GB" sz="1800" dirty="0">
                <a:effectLst/>
                <a:latin typeface="Source Sans Pro" panose="020B0503030403020204" pitchFamily="34" charset="0"/>
                <a:ea typeface="Calibri" panose="020F0502020204030204" pitchFamily="34" charset="0"/>
                <a:cs typeface="Calibri" panose="020F0502020204030204" pitchFamily="34" charset="0"/>
              </a:rPr>
              <a:t>Policies and programmes must expand cardiovascular health education and ramp up care that is timely and affordable for everyone. Access to healthy nutrition options, clean air and water, and recreational spaces protect heart health, and can prevent disease and mitigate costs in the long term.</a:t>
            </a:r>
            <a:endParaRPr lang="en-CH" sz="1800" dirty="0">
              <a:effectLst/>
              <a:latin typeface="Source Sans Pro" panose="020B050303040302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Wingdings" panose="05000000000000000000" pitchFamily="2" charset="2"/>
              <a:buChar char=""/>
            </a:pPr>
            <a:endParaRPr lang="en-GB" dirty="0">
              <a:latin typeface="Source Sans Pro" panose="020B0503030403020204" pitchFamily="34" charset="0"/>
              <a:ea typeface="Calibri" panose="020F0502020204030204" pitchFamily="34" charset="0"/>
              <a:cs typeface="Calibri" panose="020F0502020204030204" pitchFamily="34" charset="0"/>
            </a:endParaRPr>
          </a:p>
          <a:p>
            <a:pPr marL="342900" lvl="0" indent="-342900" algn="just">
              <a:lnSpc>
                <a:spcPct val="107000"/>
              </a:lnSpc>
              <a:spcAft>
                <a:spcPts val="800"/>
              </a:spcAft>
              <a:buFont typeface="Wingdings" panose="05000000000000000000" pitchFamily="2" charset="2"/>
              <a:buChar char=""/>
            </a:pPr>
            <a:r>
              <a:rPr lang="en-GB" sz="1800" dirty="0">
                <a:effectLst/>
                <a:latin typeface="Source Sans Pro" panose="020B0503030403020204" pitchFamily="34" charset="0"/>
                <a:ea typeface="Calibri" panose="020F0502020204030204" pitchFamily="34" charset="0"/>
                <a:cs typeface="Calibri" panose="020F0502020204030204" pitchFamily="34" charset="0"/>
              </a:rPr>
              <a:t>Research and clinical trials that include data from under-served communities along with awareness campaigns are needed to develop treatment plans, access, and healthy lifestyle options.</a:t>
            </a:r>
            <a:endParaRPr lang="en-CH" sz="2000" dirty="0">
              <a:effectLst/>
              <a:latin typeface="Source Sans Pro" panose="020B050303040302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A7C4B233-5DCF-6BE8-5C4C-CEAE72151BFC}"/>
              </a:ext>
            </a:extLst>
          </p:cNvPr>
          <p:cNvPicPr>
            <a:picLocks noChangeAspect="1"/>
          </p:cNvPicPr>
          <p:nvPr/>
        </p:nvPicPr>
        <p:blipFill>
          <a:blip r:embed="rId3"/>
          <a:stretch>
            <a:fillRect/>
          </a:stretch>
        </p:blipFill>
        <p:spPr>
          <a:xfrm rot="197934">
            <a:off x="6923684" y="2160619"/>
            <a:ext cx="4985468" cy="3499060"/>
          </a:xfrm>
          <a:prstGeom prst="rect">
            <a:avLst/>
          </a:prstGeom>
        </p:spPr>
      </p:pic>
    </p:spTree>
    <p:extLst>
      <p:ext uri="{BB962C8B-B14F-4D97-AF65-F5344CB8AC3E}">
        <p14:creationId xmlns:p14="http://schemas.microsoft.com/office/powerpoint/2010/main" val="414678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E81D-7E2F-46EB-A72C-9F6F92FE7658}"/>
              </a:ext>
            </a:extLst>
          </p:cNvPr>
          <p:cNvSpPr/>
          <p:nvPr/>
        </p:nvSpPr>
        <p:spPr>
          <a:xfrm>
            <a:off x="-16498" y="-16475"/>
            <a:ext cx="12208498" cy="1408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5D2D0"/>
              </a:solidFill>
            </a:endParaRPr>
          </a:p>
        </p:txBody>
      </p:sp>
      <p:sp>
        <p:nvSpPr>
          <p:cNvPr id="7" name="ZoneTexte 4">
            <a:extLst>
              <a:ext uri="{FF2B5EF4-FFF2-40B4-BE49-F238E27FC236}">
                <a16:creationId xmlns:a16="http://schemas.microsoft.com/office/drawing/2014/main" id="{E9300014-2DA1-B548-B1A0-F3FAE1306788}"/>
              </a:ext>
            </a:extLst>
          </p:cNvPr>
          <p:cNvSpPr txBox="1"/>
          <p:nvPr/>
        </p:nvSpPr>
        <p:spPr>
          <a:xfrm>
            <a:off x="215707" y="825471"/>
            <a:ext cx="11877393" cy="646331"/>
          </a:xfrm>
          <a:prstGeom prst="rect">
            <a:avLst/>
          </a:prstGeom>
          <a:noFill/>
        </p:spPr>
        <p:txBody>
          <a:bodyPr wrap="square" rtlCol="0">
            <a:spAutoFit/>
          </a:bodyPr>
          <a:lstStyle/>
          <a:p>
            <a:r>
              <a:rPr lang="fr-CH" sz="3600" b="1" cap="all" dirty="0">
                <a:solidFill>
                  <a:schemeClr val="bg1">
                    <a:lumMod val="95000"/>
                  </a:schemeClr>
                </a:solidFill>
                <a:latin typeface="Source Sans Pro" panose="020B0503030403020204" pitchFamily="34" charset="0"/>
              </a:rPr>
              <a:t>FOSTERING TIMELY IMPLEMENTATION OF KNOWLEDGE</a:t>
            </a:r>
          </a:p>
        </p:txBody>
      </p:sp>
      <p:sp>
        <p:nvSpPr>
          <p:cNvPr id="27" name="TextBox 26">
            <a:extLst>
              <a:ext uri="{FF2B5EF4-FFF2-40B4-BE49-F238E27FC236}">
                <a16:creationId xmlns:a16="http://schemas.microsoft.com/office/drawing/2014/main" id="{C294DB84-B8E6-4ED6-8146-0134F595CB42}"/>
              </a:ext>
            </a:extLst>
          </p:cNvPr>
          <p:cNvSpPr txBox="1"/>
          <p:nvPr/>
        </p:nvSpPr>
        <p:spPr>
          <a:xfrm>
            <a:off x="271515" y="1638261"/>
            <a:ext cx="107554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Source Sans Pro"/>
                <a:ea typeface="Source Sans Pro"/>
              </a:rPr>
              <a:t>Path 2</a:t>
            </a:r>
          </a:p>
        </p:txBody>
      </p:sp>
      <p:sp>
        <p:nvSpPr>
          <p:cNvPr id="31" name="TextBox 30">
            <a:extLst>
              <a:ext uri="{FF2B5EF4-FFF2-40B4-BE49-F238E27FC236}">
                <a16:creationId xmlns:a16="http://schemas.microsoft.com/office/drawing/2014/main" id="{E5212946-45DF-4481-AB34-35EEC78FE6D3}"/>
              </a:ext>
            </a:extLst>
          </p:cNvPr>
          <p:cNvSpPr txBox="1"/>
          <p:nvPr/>
        </p:nvSpPr>
        <p:spPr>
          <a:xfrm>
            <a:off x="271515" y="2161481"/>
            <a:ext cx="6959709" cy="4009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algn="just">
              <a:lnSpc>
                <a:spcPct val="105000"/>
              </a:lnSpc>
              <a:spcAft>
                <a:spcPts val="800"/>
              </a:spcAft>
              <a:buFont typeface="Wingdings" panose="05000000000000000000" pitchFamily="2" charset="2"/>
              <a:buChar char="Ø"/>
            </a:pPr>
            <a:r>
              <a:rPr lang="en-GB" dirty="0">
                <a:effectLst/>
                <a:latin typeface="Source Sans Pro" panose="020B0503030403020204" pitchFamily="34" charset="0"/>
                <a:ea typeface="Times New Roman" panose="02020603050405020304" pitchFamily="18" charset="0"/>
              </a:rPr>
              <a:t>Closing </a:t>
            </a:r>
            <a:r>
              <a:rPr lang="en-US" dirty="0">
                <a:effectLst/>
                <a:latin typeface="Source Sans Pro" panose="020B0503030403020204" pitchFamily="34" charset="0"/>
                <a:ea typeface="Times New Roman" panose="02020603050405020304" pitchFamily="18" charset="0"/>
              </a:rPr>
              <a:t>healthcare gaps</a:t>
            </a:r>
            <a:r>
              <a:rPr lang="en-GB" dirty="0">
                <a:effectLst/>
                <a:latin typeface="Source Sans Pro" panose="020B0503030403020204" pitchFamily="34" charset="0"/>
                <a:ea typeface="Times New Roman" panose="02020603050405020304" pitchFamily="18" charset="0"/>
              </a:rPr>
              <a:t> by 2030 between preventive and curative measures </a:t>
            </a:r>
            <a:r>
              <a:rPr lang="en-US" dirty="0">
                <a:effectLst/>
                <a:latin typeface="Source Sans Pro" panose="020B0503030403020204" pitchFamily="34" charset="0"/>
                <a:ea typeface="Times New Roman" panose="02020603050405020304" pitchFamily="18" charset="0"/>
              </a:rPr>
              <a:t>requires </a:t>
            </a:r>
            <a:r>
              <a:rPr lang="en-GB" dirty="0">
                <a:effectLst/>
                <a:latin typeface="Source Sans Pro" panose="020B0503030403020204" pitchFamily="34" charset="0"/>
                <a:ea typeface="Times New Roman" panose="02020603050405020304" pitchFamily="18" charset="0"/>
              </a:rPr>
              <a:t>focusing on scientifically proven solutions</a:t>
            </a:r>
            <a:r>
              <a:rPr lang="en-US" dirty="0">
                <a:effectLst/>
                <a:latin typeface="Source Sans Pro" panose="020B0503030403020204" pitchFamily="34" charset="0"/>
                <a:ea typeface="Times New Roman" panose="02020603050405020304" pitchFamily="18" charset="0"/>
              </a:rPr>
              <a:t>,</a:t>
            </a:r>
            <a:r>
              <a:rPr lang="en-GB" dirty="0">
                <a:effectLst/>
                <a:latin typeface="Source Sans Pro" panose="020B0503030403020204" pitchFamily="34" charset="0"/>
                <a:ea typeface="Times New Roman" panose="02020603050405020304" pitchFamily="18" charset="0"/>
              </a:rPr>
              <a:t> supportive health policies</a:t>
            </a:r>
            <a:r>
              <a:rPr lang="en-US" dirty="0">
                <a:effectLst/>
                <a:latin typeface="Source Sans Pro" panose="020B0503030403020204" pitchFamily="34" charset="0"/>
                <a:ea typeface="Times New Roman" panose="02020603050405020304" pitchFamily="18" charset="0"/>
              </a:rPr>
              <a:t>, and applying continual knowledge gained.</a:t>
            </a:r>
            <a:endParaRPr lang="en-US" dirty="0">
              <a:latin typeface="Source Sans Pro" panose="020B0503030403020204" pitchFamily="34" charset="0"/>
              <a:ea typeface="Times New Roman" panose="02020603050405020304" pitchFamily="18" charset="0"/>
            </a:endParaRPr>
          </a:p>
          <a:p>
            <a:pPr marL="342900" lvl="0" indent="-342900" algn="just">
              <a:lnSpc>
                <a:spcPct val="105000"/>
              </a:lnSpc>
              <a:spcAft>
                <a:spcPts val="800"/>
              </a:spcAft>
              <a:buFont typeface="Wingdings" panose="05000000000000000000" pitchFamily="2" charset="2"/>
              <a:buChar char="Ø"/>
            </a:pPr>
            <a:r>
              <a:rPr lang="en-GB" dirty="0">
                <a:effectLst/>
                <a:latin typeface="Source Sans Pro" panose="020B0503030403020204" pitchFamily="34" charset="0"/>
                <a:ea typeface="Times New Roman" panose="02020603050405020304" pitchFamily="18" charset="0"/>
              </a:rPr>
              <a:t>Research findings, rather than sit on a shelf, must be used to improve laws and regulations</a:t>
            </a:r>
            <a:r>
              <a:rPr lang="en-US" dirty="0">
                <a:effectLst/>
                <a:latin typeface="Source Sans Pro" panose="020B0503030403020204" pitchFamily="34" charset="0"/>
                <a:ea typeface="Times New Roman" panose="02020603050405020304" pitchFamily="18" charset="0"/>
              </a:rPr>
              <a:t>; this includes bans and taxes on products we know to be harmful for example tobacco and sugary beverages.</a:t>
            </a:r>
            <a:endParaRPr lang="en-CH" dirty="0">
              <a:effectLst/>
              <a:latin typeface="Source Sans Pro" panose="020B0503030403020204" pitchFamily="34" charset="0"/>
              <a:ea typeface="Times New Roman" panose="02020603050405020304" pitchFamily="18" charset="0"/>
            </a:endParaRPr>
          </a:p>
          <a:p>
            <a:pPr marL="285750" indent="-285750" algn="just">
              <a:buFont typeface="Wingdings" panose="05000000000000000000" pitchFamily="2" charset="2"/>
              <a:buChar char="Ø"/>
            </a:pPr>
            <a:r>
              <a:rPr lang="en-GB" dirty="0">
                <a:effectLst/>
                <a:latin typeface="Source Sans Pro" panose="020B0503030403020204" pitchFamily="34" charset="0"/>
                <a:ea typeface="Times New Roman" panose="02020603050405020304" pitchFamily="18" charset="0"/>
              </a:rPr>
              <a:t>Primary care health systems must engage and empower patients while facilitating task-sharing and task-shifting</a:t>
            </a:r>
            <a:r>
              <a:rPr lang="en-GB" dirty="0">
                <a:solidFill>
                  <a:srgbClr val="000000"/>
                </a:solidFill>
                <a:effectLst/>
                <a:latin typeface="Source Sans Pro" panose="020B0503030403020204" pitchFamily="34" charset="0"/>
                <a:ea typeface="Times New Roman" panose="02020603050405020304" pitchFamily="18" charset="0"/>
              </a:rPr>
              <a:t>.</a:t>
            </a:r>
            <a:r>
              <a:rPr lang="en-GB" dirty="0">
                <a:effectLst/>
                <a:latin typeface="Source Sans Pro" panose="020B0503030403020204" pitchFamily="34" charset="0"/>
                <a:ea typeface="Times New Roman" panose="02020603050405020304" pitchFamily="18" charset="0"/>
              </a:rPr>
              <a:t> Increased education and training opportunities are critical along with simplified protocols and guidelines that healthcare workers can use in daily clinical practice.</a:t>
            </a:r>
            <a:endParaRPr lang="en-CH" dirty="0">
              <a:effectLst/>
              <a:latin typeface="Source Sans Pro" panose="020B050303040302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D29E3BCB-408E-1767-18A7-F2CDBC80CF4A}"/>
              </a:ext>
            </a:extLst>
          </p:cNvPr>
          <p:cNvPicPr>
            <a:picLocks noChangeAspect="1"/>
          </p:cNvPicPr>
          <p:nvPr/>
        </p:nvPicPr>
        <p:blipFill rotWithShape="1">
          <a:blip r:embed="rId3"/>
          <a:srcRect l="1064" t="2526" r="49222" b="1870"/>
          <a:stretch/>
        </p:blipFill>
        <p:spPr>
          <a:xfrm>
            <a:off x="8014995" y="1679523"/>
            <a:ext cx="3713585" cy="4739952"/>
          </a:xfrm>
          <a:prstGeom prst="rect">
            <a:avLst/>
          </a:prstGeom>
        </p:spPr>
      </p:pic>
    </p:spTree>
    <p:extLst>
      <p:ext uri="{BB962C8B-B14F-4D97-AF65-F5344CB8AC3E}">
        <p14:creationId xmlns:p14="http://schemas.microsoft.com/office/powerpoint/2010/main" val="7909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E81D-7E2F-46EB-A72C-9F6F92FE7658}"/>
              </a:ext>
            </a:extLst>
          </p:cNvPr>
          <p:cNvSpPr/>
          <p:nvPr/>
        </p:nvSpPr>
        <p:spPr>
          <a:xfrm>
            <a:off x="-16498" y="-16475"/>
            <a:ext cx="12208498" cy="1408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5D2D0"/>
              </a:solidFill>
            </a:endParaRPr>
          </a:p>
        </p:txBody>
      </p:sp>
      <p:sp>
        <p:nvSpPr>
          <p:cNvPr id="7" name="ZoneTexte 4">
            <a:extLst>
              <a:ext uri="{FF2B5EF4-FFF2-40B4-BE49-F238E27FC236}">
                <a16:creationId xmlns:a16="http://schemas.microsoft.com/office/drawing/2014/main" id="{E9300014-2DA1-B548-B1A0-F3FAE1306788}"/>
              </a:ext>
            </a:extLst>
          </p:cNvPr>
          <p:cNvSpPr txBox="1"/>
          <p:nvPr/>
        </p:nvSpPr>
        <p:spPr>
          <a:xfrm>
            <a:off x="215707" y="825471"/>
            <a:ext cx="11877393" cy="646331"/>
          </a:xfrm>
          <a:prstGeom prst="rect">
            <a:avLst/>
          </a:prstGeom>
          <a:noFill/>
        </p:spPr>
        <p:txBody>
          <a:bodyPr wrap="square" rtlCol="0">
            <a:spAutoFit/>
          </a:bodyPr>
          <a:lstStyle/>
          <a:p>
            <a:r>
              <a:rPr lang="fr-CH" sz="3600" b="1" cap="all" dirty="0">
                <a:solidFill>
                  <a:schemeClr val="bg1">
                    <a:lumMod val="95000"/>
                  </a:schemeClr>
                </a:solidFill>
                <a:latin typeface="Source Sans Pro" panose="020B0503030403020204" pitchFamily="34" charset="0"/>
              </a:rPr>
              <a:t>LEVERAGING INNOVATION &amp; TECH FOR CV HEALTH</a:t>
            </a:r>
          </a:p>
        </p:txBody>
      </p:sp>
      <p:sp>
        <p:nvSpPr>
          <p:cNvPr id="27" name="TextBox 26">
            <a:extLst>
              <a:ext uri="{FF2B5EF4-FFF2-40B4-BE49-F238E27FC236}">
                <a16:creationId xmlns:a16="http://schemas.microsoft.com/office/drawing/2014/main" id="{C294DB84-B8E6-4ED6-8146-0134F595CB42}"/>
              </a:ext>
            </a:extLst>
          </p:cNvPr>
          <p:cNvSpPr txBox="1"/>
          <p:nvPr/>
        </p:nvSpPr>
        <p:spPr>
          <a:xfrm>
            <a:off x="271515" y="1638261"/>
            <a:ext cx="107554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Source Sans Pro"/>
                <a:ea typeface="Source Sans Pro"/>
              </a:rPr>
              <a:t>Path 3</a:t>
            </a:r>
          </a:p>
        </p:txBody>
      </p:sp>
      <p:sp>
        <p:nvSpPr>
          <p:cNvPr id="31" name="TextBox 30">
            <a:extLst>
              <a:ext uri="{FF2B5EF4-FFF2-40B4-BE49-F238E27FC236}">
                <a16:creationId xmlns:a16="http://schemas.microsoft.com/office/drawing/2014/main" id="{E5212946-45DF-4481-AB34-35EEC78FE6D3}"/>
              </a:ext>
            </a:extLst>
          </p:cNvPr>
          <p:cNvSpPr txBox="1"/>
          <p:nvPr/>
        </p:nvSpPr>
        <p:spPr>
          <a:xfrm>
            <a:off x="428721" y="2149275"/>
            <a:ext cx="6466601" cy="4417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algn="just">
              <a:lnSpc>
                <a:spcPct val="105000"/>
              </a:lnSpc>
              <a:spcAft>
                <a:spcPts val="800"/>
              </a:spcAft>
              <a:buFont typeface="Wingdings" panose="05000000000000000000" pitchFamily="2" charset="2"/>
              <a:buChar char="Ø"/>
            </a:pPr>
            <a:r>
              <a:rPr lang="en-US" dirty="0">
                <a:effectLst/>
                <a:latin typeface="Source Sans Pro" panose="020B0503030403020204" pitchFamily="34" charset="0"/>
                <a:ea typeface="Times New Roman" panose="02020603050405020304" pitchFamily="18" charset="0"/>
              </a:rPr>
              <a:t>New technologies must foster patient engagement and empowerment through interventions via digital means—telemedicine and wearable devices for example.</a:t>
            </a:r>
            <a:endParaRPr lang="en-CH" dirty="0">
              <a:effectLst/>
              <a:latin typeface="Source Sans Pro" panose="020B0503030403020204" pitchFamily="34" charset="0"/>
              <a:ea typeface="Times New Roman" panose="02020603050405020304" pitchFamily="18" charset="0"/>
            </a:endParaRPr>
          </a:p>
          <a:p>
            <a:pPr marL="285750" indent="-285750" algn="just">
              <a:buFont typeface="Wingdings" panose="05000000000000000000" pitchFamily="2" charset="2"/>
              <a:buChar char="Ø"/>
            </a:pPr>
            <a:endParaRPr lang="en-CH" dirty="0">
              <a:effectLst/>
              <a:latin typeface="Source Sans Pro" panose="020B0503030403020204" pitchFamily="34" charset="0"/>
              <a:ea typeface="Calibri" panose="020F0502020204030204" pitchFamily="34" charset="0"/>
            </a:endParaRPr>
          </a:p>
          <a:p>
            <a:pPr marL="342900" lvl="0" indent="-342900" algn="just">
              <a:lnSpc>
                <a:spcPct val="105000"/>
              </a:lnSpc>
              <a:spcAft>
                <a:spcPts val="800"/>
              </a:spcAft>
              <a:buFont typeface="Wingdings" panose="05000000000000000000" pitchFamily="2" charset="2"/>
              <a:buChar char="Ø"/>
            </a:pPr>
            <a:r>
              <a:rPr lang="en-US" dirty="0">
                <a:effectLst/>
                <a:latin typeface="Source Sans Pro" panose="020B0503030403020204" pitchFamily="34" charset="0"/>
                <a:ea typeface="Times New Roman" panose="02020603050405020304" pitchFamily="18" charset="0"/>
              </a:rPr>
              <a:t>Home and mobile devices must be more widely available and affordable for diagnosis </a:t>
            </a:r>
            <a:r>
              <a:rPr lang="en-US" dirty="0">
                <a:latin typeface="Source Sans Pro" panose="020B0503030403020204" pitchFamily="34" charset="0"/>
                <a:ea typeface="Times New Roman" panose="02020603050405020304" pitchFamily="18" charset="0"/>
              </a:rPr>
              <a:t>and for </a:t>
            </a:r>
            <a:r>
              <a:rPr lang="en-US" dirty="0">
                <a:effectLst/>
                <a:latin typeface="Source Sans Pro" panose="020B0503030403020204" pitchFamily="34" charset="0"/>
                <a:ea typeface="Times New Roman" panose="02020603050405020304" pitchFamily="18" charset="0"/>
              </a:rPr>
              <a:t>facilitating prevention, screening and early detection.</a:t>
            </a:r>
            <a:endParaRPr lang="en-CH" dirty="0">
              <a:effectLst/>
              <a:latin typeface="Source Sans Pro" panose="020B0503030403020204" pitchFamily="34" charset="0"/>
              <a:ea typeface="Times New Roman" panose="02020603050405020304" pitchFamily="18" charset="0"/>
            </a:endParaRPr>
          </a:p>
          <a:p>
            <a:pPr marL="285750" indent="-285750" algn="just">
              <a:buFont typeface="Wingdings" panose="05000000000000000000" pitchFamily="2" charset="2"/>
              <a:buChar char="Ø"/>
            </a:pPr>
            <a:endParaRPr lang="en-CH" dirty="0">
              <a:effectLst/>
              <a:latin typeface="Source Sans Pro" panose="020B0503030403020204" pitchFamily="34" charset="0"/>
              <a:ea typeface="Calibri" panose="020F0502020204030204" pitchFamily="34" charset="0"/>
            </a:endParaRPr>
          </a:p>
          <a:p>
            <a:pPr marL="342900" lvl="0" indent="-342900" algn="just">
              <a:lnSpc>
                <a:spcPct val="105000"/>
              </a:lnSpc>
              <a:spcAft>
                <a:spcPts val="800"/>
              </a:spcAft>
              <a:buFont typeface="Wingdings" panose="05000000000000000000" pitchFamily="2" charset="2"/>
              <a:buChar char="Ø"/>
            </a:pPr>
            <a:r>
              <a:rPr lang="en-US" dirty="0">
                <a:effectLst/>
                <a:latin typeface="Source Sans Pro" panose="020B0503030403020204" pitchFamily="34" charset="0"/>
                <a:ea typeface="Times New Roman" panose="02020603050405020304" pitchFamily="18" charset="0"/>
              </a:rPr>
              <a:t>Robust data privacy protocols and cross-platform data integration must be supported.</a:t>
            </a:r>
            <a:endParaRPr lang="en-CH" dirty="0">
              <a:effectLst/>
              <a:latin typeface="Source Sans Pro" panose="020B0503030403020204" pitchFamily="34" charset="0"/>
              <a:ea typeface="Times New Roman" panose="02020603050405020304" pitchFamily="18" charset="0"/>
            </a:endParaRPr>
          </a:p>
          <a:p>
            <a:pPr marL="285750" indent="-285750" algn="just">
              <a:buFont typeface="Wingdings" panose="05000000000000000000" pitchFamily="2" charset="2"/>
              <a:buChar char="Ø"/>
            </a:pPr>
            <a:endParaRPr lang="en-CH" dirty="0">
              <a:effectLst/>
              <a:latin typeface="Source Sans Pro" panose="020B0503030403020204" pitchFamily="34" charset="0"/>
              <a:ea typeface="Calibri" panose="020F0502020204030204" pitchFamily="34" charset="0"/>
            </a:endParaRPr>
          </a:p>
          <a:p>
            <a:pPr marL="342900" lvl="0" indent="-342900" algn="just">
              <a:lnSpc>
                <a:spcPct val="105000"/>
              </a:lnSpc>
              <a:spcAft>
                <a:spcPts val="800"/>
              </a:spcAft>
              <a:buFont typeface="Wingdings" panose="05000000000000000000" pitchFamily="2" charset="2"/>
              <a:buChar char="Ø"/>
            </a:pPr>
            <a:r>
              <a:rPr lang="en-US" dirty="0">
                <a:effectLst/>
                <a:latin typeface="Source Sans Pro" panose="020B0503030403020204" pitchFamily="34" charset="0"/>
                <a:ea typeface="Times New Roman" panose="02020603050405020304" pitchFamily="18" charset="0"/>
              </a:rPr>
              <a:t>Innovation in technology must also be complemented by innovation in new treatments and therapies and their roll-out supported by task-shifting within the wider health workforce.</a:t>
            </a:r>
            <a:endParaRPr lang="en-CH" dirty="0">
              <a:effectLst/>
              <a:latin typeface="Source Sans Pro" panose="020B050303040302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FB8FCCCA-F097-9322-68BD-410362DAAA71}"/>
              </a:ext>
            </a:extLst>
          </p:cNvPr>
          <p:cNvPicPr>
            <a:picLocks noChangeAspect="1"/>
          </p:cNvPicPr>
          <p:nvPr/>
        </p:nvPicPr>
        <p:blipFill rotWithShape="1">
          <a:blip r:embed="rId3"/>
          <a:srcRect l="47840" t="516" r="1687" b="1058"/>
          <a:stretch/>
        </p:blipFill>
        <p:spPr>
          <a:xfrm>
            <a:off x="8019661" y="1687240"/>
            <a:ext cx="3573624" cy="4879911"/>
          </a:xfrm>
          <a:prstGeom prst="rect">
            <a:avLst/>
          </a:prstGeom>
        </p:spPr>
      </p:pic>
    </p:spTree>
    <p:extLst>
      <p:ext uri="{BB962C8B-B14F-4D97-AF65-F5344CB8AC3E}">
        <p14:creationId xmlns:p14="http://schemas.microsoft.com/office/powerpoint/2010/main" val="385248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E81D-7E2F-46EB-A72C-9F6F92FE7658}"/>
              </a:ext>
            </a:extLst>
          </p:cNvPr>
          <p:cNvSpPr/>
          <p:nvPr/>
        </p:nvSpPr>
        <p:spPr>
          <a:xfrm>
            <a:off x="-16498" y="-16475"/>
            <a:ext cx="12208498" cy="1408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5D2D0"/>
              </a:solidFill>
            </a:endParaRPr>
          </a:p>
        </p:txBody>
      </p:sp>
      <p:sp>
        <p:nvSpPr>
          <p:cNvPr id="7" name="ZoneTexte 4">
            <a:extLst>
              <a:ext uri="{FF2B5EF4-FFF2-40B4-BE49-F238E27FC236}">
                <a16:creationId xmlns:a16="http://schemas.microsoft.com/office/drawing/2014/main" id="{E9300014-2DA1-B548-B1A0-F3FAE1306788}"/>
              </a:ext>
            </a:extLst>
          </p:cNvPr>
          <p:cNvSpPr txBox="1"/>
          <p:nvPr/>
        </p:nvSpPr>
        <p:spPr>
          <a:xfrm>
            <a:off x="249142" y="178647"/>
            <a:ext cx="11877393" cy="1200329"/>
          </a:xfrm>
          <a:prstGeom prst="rect">
            <a:avLst/>
          </a:prstGeom>
          <a:noFill/>
        </p:spPr>
        <p:txBody>
          <a:bodyPr wrap="square" rtlCol="0">
            <a:spAutoFit/>
          </a:bodyPr>
          <a:lstStyle/>
          <a:p>
            <a:r>
              <a:rPr lang="fr-CH" sz="3600" b="1" cap="all" dirty="0">
                <a:solidFill>
                  <a:schemeClr val="bg1">
                    <a:lumMod val="95000"/>
                  </a:schemeClr>
                </a:solidFill>
                <a:latin typeface="Source Sans Pro" panose="020B0503030403020204" pitchFamily="34" charset="0"/>
              </a:rPr>
              <a:t>PLACING CV HEALTH AT THE HEART OF HEALTH &amp; CLIMATE POLICIES</a:t>
            </a:r>
          </a:p>
        </p:txBody>
      </p:sp>
      <p:sp>
        <p:nvSpPr>
          <p:cNvPr id="27" name="TextBox 26">
            <a:extLst>
              <a:ext uri="{FF2B5EF4-FFF2-40B4-BE49-F238E27FC236}">
                <a16:creationId xmlns:a16="http://schemas.microsoft.com/office/drawing/2014/main" id="{C294DB84-B8E6-4ED6-8146-0134F595CB42}"/>
              </a:ext>
            </a:extLst>
          </p:cNvPr>
          <p:cNvSpPr txBox="1"/>
          <p:nvPr/>
        </p:nvSpPr>
        <p:spPr>
          <a:xfrm>
            <a:off x="374257" y="1587300"/>
            <a:ext cx="107554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Source Sans Pro"/>
                <a:ea typeface="Source Sans Pro"/>
              </a:rPr>
              <a:t>Path 4</a:t>
            </a:r>
          </a:p>
        </p:txBody>
      </p:sp>
      <p:sp>
        <p:nvSpPr>
          <p:cNvPr id="31" name="TextBox 30">
            <a:extLst>
              <a:ext uri="{FF2B5EF4-FFF2-40B4-BE49-F238E27FC236}">
                <a16:creationId xmlns:a16="http://schemas.microsoft.com/office/drawing/2014/main" id="{E5212946-45DF-4481-AB34-35EEC78FE6D3}"/>
              </a:ext>
            </a:extLst>
          </p:cNvPr>
          <p:cNvSpPr txBox="1"/>
          <p:nvPr/>
        </p:nvSpPr>
        <p:spPr>
          <a:xfrm>
            <a:off x="374257" y="2110520"/>
            <a:ext cx="5989221" cy="41397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lvl="0" indent="-342900">
              <a:lnSpc>
                <a:spcPct val="105000"/>
              </a:lnSpc>
              <a:spcAft>
                <a:spcPts val="800"/>
              </a:spcAft>
              <a:buFont typeface="Wingdings" panose="05000000000000000000" pitchFamily="2" charset="2"/>
              <a:buChar char="Ø"/>
            </a:pPr>
            <a:r>
              <a:rPr lang="en-US" sz="1600" dirty="0">
                <a:effectLst/>
                <a:latin typeface="Source Sans Pro" panose="020B0503030403020204" pitchFamily="34" charset="0"/>
                <a:ea typeface="Times New Roman" panose="02020603050405020304" pitchFamily="18" charset="0"/>
              </a:rPr>
              <a:t>An enabling environment is necessary for shaping choices and consumption habits that contribute to  primordial health: a nutritious diet, physical activity, clean water and clean air which can all be impacted by climate change events.</a:t>
            </a:r>
            <a:endParaRPr lang="en-CH" sz="1600" dirty="0">
              <a:effectLst/>
              <a:latin typeface="Source Sans Pro" panose="020B0503030403020204" pitchFamily="34" charset="0"/>
              <a:ea typeface="Times New Roman" panose="02020603050405020304" pitchFamily="18" charset="0"/>
            </a:endParaRPr>
          </a:p>
          <a:p>
            <a:pPr marL="285750" indent="-285750">
              <a:buFont typeface="Wingdings" panose="05000000000000000000" pitchFamily="2" charset="2"/>
              <a:buChar char="Ø"/>
            </a:pPr>
            <a:endParaRPr lang="en-CH" sz="1600" dirty="0">
              <a:effectLst/>
              <a:latin typeface="Source Sans Pro" panose="020B0503030403020204" pitchFamily="34" charset="0"/>
              <a:ea typeface="Calibri" panose="020F0502020204030204" pitchFamily="34" charset="0"/>
            </a:endParaRPr>
          </a:p>
          <a:p>
            <a:pPr marL="342900" lvl="0" indent="-342900">
              <a:lnSpc>
                <a:spcPct val="105000"/>
              </a:lnSpc>
              <a:spcAft>
                <a:spcPts val="800"/>
              </a:spcAft>
              <a:buFont typeface="Wingdings" panose="05000000000000000000" pitchFamily="2" charset="2"/>
              <a:buChar char="Ø"/>
            </a:pPr>
            <a:r>
              <a:rPr lang="en-US" sz="1600" dirty="0">
                <a:effectLst/>
                <a:latin typeface="Source Sans Pro" panose="020B0503030403020204" pitchFamily="34" charset="0"/>
                <a:ea typeface="Times New Roman" panose="02020603050405020304" pitchFamily="18" charset="0"/>
              </a:rPr>
              <a:t>Better infrastructure across sectors such as transport, energy, industry, agriculture and housing play a critical role in supporting healthy living and consumption patterns.</a:t>
            </a:r>
            <a:endParaRPr lang="en-CH" sz="1600" dirty="0">
              <a:effectLst/>
              <a:latin typeface="Source Sans Pro" panose="020B0503030403020204" pitchFamily="34" charset="0"/>
              <a:ea typeface="Times New Roman" panose="02020603050405020304" pitchFamily="18" charset="0"/>
            </a:endParaRPr>
          </a:p>
          <a:p>
            <a:pPr marL="285750" indent="-285750">
              <a:buFont typeface="Wingdings" panose="05000000000000000000" pitchFamily="2" charset="2"/>
              <a:buChar char="Ø"/>
            </a:pPr>
            <a:endParaRPr lang="en-CH" sz="1600" dirty="0">
              <a:effectLst/>
              <a:latin typeface="Source Sans Pro" panose="020B0503030403020204" pitchFamily="34" charset="0"/>
              <a:ea typeface="Calibri" panose="020F0502020204030204" pitchFamily="34" charset="0"/>
            </a:endParaRPr>
          </a:p>
          <a:p>
            <a:pPr marL="342900" lvl="0" indent="-342900" algn="just">
              <a:lnSpc>
                <a:spcPct val="105000"/>
              </a:lnSpc>
              <a:spcAft>
                <a:spcPts val="800"/>
              </a:spcAft>
              <a:buFont typeface="Wingdings" panose="05000000000000000000" pitchFamily="2" charset="2"/>
              <a:buChar char="Ø"/>
            </a:pPr>
            <a:r>
              <a:rPr lang="en-US" sz="1600" dirty="0">
                <a:effectLst/>
                <a:latin typeface="Source Sans Pro" panose="020B0503030403020204" pitchFamily="34" charset="0"/>
                <a:ea typeface="Times New Roman" panose="02020603050405020304" pitchFamily="18" charset="0"/>
              </a:rPr>
              <a:t>The World Heart Vision 2030 is aligned with global frameworks guiding improved health; implementation on a national or regional level complements the recommendations of other instruments for </a:t>
            </a:r>
            <a:r>
              <a:rPr lang="en-GB" sz="1600" dirty="0">
                <a:effectLst/>
                <a:latin typeface="Source Sans Pro" panose="020B0503030403020204" pitchFamily="34" charset="0"/>
                <a:ea typeface="Times New Roman" panose="02020603050405020304" pitchFamily="18" charset="0"/>
              </a:rPr>
              <a:t>change</a:t>
            </a:r>
            <a:r>
              <a:rPr lang="en-US" sz="1600" dirty="0">
                <a:effectLst/>
                <a:latin typeface="Source Sans Pro" panose="020B0503030403020204" pitchFamily="34" charset="0"/>
                <a:ea typeface="Times New Roman" panose="02020603050405020304" pitchFamily="18" charset="0"/>
              </a:rPr>
              <a:t> including</a:t>
            </a:r>
            <a:r>
              <a:rPr lang="en-GB" sz="1600" dirty="0">
                <a:effectLst/>
                <a:latin typeface="Source Sans Pro" panose="020B0503030403020204" pitchFamily="34" charset="0"/>
                <a:ea typeface="Times New Roman" panose="02020603050405020304" pitchFamily="18" charset="0"/>
              </a:rPr>
              <a:t> the </a:t>
            </a:r>
            <a:r>
              <a:rPr lang="en-GB" sz="1600" u="sng" dirty="0">
                <a:solidFill>
                  <a:srgbClr val="C00000"/>
                </a:solidFill>
                <a:effectLst/>
                <a:latin typeface="Source Sans Pro" panose="020B0503030403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UN Sustainable Development Goals</a:t>
            </a:r>
            <a:r>
              <a:rPr lang="en-GB" sz="1600" dirty="0">
                <a:effectLst/>
                <a:latin typeface="Source Sans Pro" panose="020B0503030403020204" pitchFamily="34" charset="0"/>
                <a:ea typeface="Times New Roman" panose="02020603050405020304" pitchFamily="18" charset="0"/>
              </a:rPr>
              <a:t>, the </a:t>
            </a:r>
            <a:r>
              <a:rPr lang="en-GB" sz="1600" u="sng" dirty="0">
                <a:solidFill>
                  <a:srgbClr val="C00000"/>
                </a:solidFill>
                <a:effectLst/>
                <a:latin typeface="Source Sans Pro" panose="020B0503030403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UN Framework Convention on Climate Chang</a:t>
            </a:r>
            <a:r>
              <a:rPr lang="en-GB" sz="1600" u="sng" dirty="0">
                <a:solidFill>
                  <a:srgbClr val="0563C1"/>
                </a:solidFill>
                <a:effectLst/>
                <a:latin typeface="Source Sans Pro" panose="020B0503030403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e</a:t>
            </a:r>
            <a:r>
              <a:rPr lang="en-GB" sz="1600" dirty="0">
                <a:effectLst/>
                <a:latin typeface="Source Sans Pro" panose="020B0503030403020204" pitchFamily="34" charset="0"/>
                <a:ea typeface="Times New Roman" panose="02020603050405020304" pitchFamily="18" charset="0"/>
              </a:rPr>
              <a:t> (UNFCCC) and the </a:t>
            </a:r>
            <a:r>
              <a:rPr lang="en-GB" sz="1600" u="sng" dirty="0">
                <a:solidFill>
                  <a:srgbClr val="C00000"/>
                </a:solidFill>
                <a:effectLst/>
                <a:latin typeface="Source Sans Pro" panose="020B0503030403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WHO Global Air Quality Guidelines</a:t>
            </a:r>
            <a:r>
              <a:rPr lang="en-GB" sz="1600" dirty="0">
                <a:effectLst/>
                <a:latin typeface="Source Sans Pro" panose="020B0503030403020204" pitchFamily="34" charset="0"/>
                <a:ea typeface="Times New Roman" panose="02020603050405020304" pitchFamily="18" charset="0"/>
              </a:rPr>
              <a:t>.</a:t>
            </a:r>
            <a:endParaRPr lang="en-CH" sz="1600" dirty="0">
              <a:effectLst/>
              <a:latin typeface="Source Sans Pro" panose="020B050303040302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6DE3A79A-2A9C-D6C0-0D7E-B3755E1A4BFF}"/>
              </a:ext>
            </a:extLst>
          </p:cNvPr>
          <p:cNvPicPr>
            <a:picLocks noChangeAspect="1"/>
          </p:cNvPicPr>
          <p:nvPr/>
        </p:nvPicPr>
        <p:blipFill rotWithShape="1">
          <a:blip r:embed="rId6"/>
          <a:srcRect l="818" t="3293" r="784" b="1404"/>
          <a:stretch/>
        </p:blipFill>
        <p:spPr>
          <a:xfrm>
            <a:off x="6687487" y="2244011"/>
            <a:ext cx="5201268" cy="3559629"/>
          </a:xfrm>
          <a:prstGeom prst="rect">
            <a:avLst/>
          </a:prstGeom>
        </p:spPr>
      </p:pic>
    </p:spTree>
    <p:extLst>
      <p:ext uri="{BB962C8B-B14F-4D97-AF65-F5344CB8AC3E}">
        <p14:creationId xmlns:p14="http://schemas.microsoft.com/office/powerpoint/2010/main" val="409606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677E81D-7E2F-46EB-A72C-9F6F92FE7658}"/>
              </a:ext>
            </a:extLst>
          </p:cNvPr>
          <p:cNvSpPr/>
          <p:nvPr/>
        </p:nvSpPr>
        <p:spPr>
          <a:xfrm>
            <a:off x="-16498" y="-16475"/>
            <a:ext cx="12208498" cy="1408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5D2D0"/>
              </a:solidFill>
            </a:endParaRPr>
          </a:p>
        </p:txBody>
      </p:sp>
      <p:sp>
        <p:nvSpPr>
          <p:cNvPr id="7" name="ZoneTexte 4">
            <a:extLst>
              <a:ext uri="{FF2B5EF4-FFF2-40B4-BE49-F238E27FC236}">
                <a16:creationId xmlns:a16="http://schemas.microsoft.com/office/drawing/2014/main" id="{E9300014-2DA1-B548-B1A0-F3FAE1306788}"/>
              </a:ext>
            </a:extLst>
          </p:cNvPr>
          <p:cNvSpPr txBox="1"/>
          <p:nvPr/>
        </p:nvSpPr>
        <p:spPr>
          <a:xfrm>
            <a:off x="215707" y="825471"/>
            <a:ext cx="11877393" cy="630942"/>
          </a:xfrm>
          <a:prstGeom prst="rect">
            <a:avLst/>
          </a:prstGeom>
          <a:noFill/>
        </p:spPr>
        <p:txBody>
          <a:bodyPr wrap="square" rtlCol="0">
            <a:spAutoFit/>
          </a:bodyPr>
          <a:lstStyle/>
          <a:p>
            <a:r>
              <a:rPr lang="en-US" sz="3500" b="1" cap="all" dirty="0">
                <a:solidFill>
                  <a:schemeClr val="bg1">
                    <a:lumMod val="95000"/>
                  </a:schemeClr>
                </a:solidFill>
                <a:latin typeface="Source Sans Pro" panose="020B0503030403020204" pitchFamily="34" charset="0"/>
              </a:rPr>
              <a:t>How was the World Heart VISION 2030 put together</a:t>
            </a:r>
            <a:endParaRPr lang="fr-CH" sz="3500" b="1" cap="all" dirty="0">
              <a:solidFill>
                <a:schemeClr val="bg1">
                  <a:lumMod val="95000"/>
                </a:schemeClr>
              </a:solidFill>
              <a:latin typeface="Source Sans Pro" panose="020B0503030403020204" pitchFamily="34" charset="0"/>
            </a:endParaRPr>
          </a:p>
        </p:txBody>
      </p:sp>
      <p:sp>
        <p:nvSpPr>
          <p:cNvPr id="27" name="TextBox 26">
            <a:extLst>
              <a:ext uri="{FF2B5EF4-FFF2-40B4-BE49-F238E27FC236}">
                <a16:creationId xmlns:a16="http://schemas.microsoft.com/office/drawing/2014/main" id="{C294DB84-B8E6-4ED6-8146-0134F595CB42}"/>
              </a:ext>
            </a:extLst>
          </p:cNvPr>
          <p:cNvSpPr txBox="1"/>
          <p:nvPr/>
        </p:nvSpPr>
        <p:spPr>
          <a:xfrm>
            <a:off x="252854" y="1540290"/>
            <a:ext cx="107554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latin typeface="Source Sans Pro"/>
                <a:ea typeface="Source Sans Pro"/>
              </a:rPr>
              <a:t>Consultative process:</a:t>
            </a:r>
          </a:p>
        </p:txBody>
      </p:sp>
      <p:sp>
        <p:nvSpPr>
          <p:cNvPr id="3" name="TextBox 2">
            <a:extLst>
              <a:ext uri="{FF2B5EF4-FFF2-40B4-BE49-F238E27FC236}">
                <a16:creationId xmlns:a16="http://schemas.microsoft.com/office/drawing/2014/main" id="{346F10A5-4277-0A6C-59F0-100DB2F0069B}"/>
              </a:ext>
            </a:extLst>
          </p:cNvPr>
          <p:cNvSpPr txBox="1"/>
          <p:nvPr/>
        </p:nvSpPr>
        <p:spPr>
          <a:xfrm>
            <a:off x="327498" y="1702834"/>
            <a:ext cx="10755405" cy="49681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endParaRPr lang="en-US" sz="2000" dirty="0">
              <a:latin typeface="Source Sans Pro"/>
              <a:ea typeface="Source Sans Pro"/>
            </a:endParaRPr>
          </a:p>
          <a:p>
            <a:pPr marL="342900" indent="-342900">
              <a:lnSpc>
                <a:spcPct val="150000"/>
              </a:lnSpc>
              <a:buFont typeface="Arial"/>
              <a:buChar char="•"/>
            </a:pPr>
            <a:r>
              <a:rPr lang="en-US" sz="2000" dirty="0">
                <a:latin typeface="Source Sans Pro"/>
                <a:ea typeface="Source Sans Pro"/>
              </a:rPr>
              <a:t>Several rounds of broad consultation and panel questions</a:t>
            </a:r>
          </a:p>
          <a:p>
            <a:pPr marL="342900" indent="-342900">
              <a:lnSpc>
                <a:spcPct val="150000"/>
              </a:lnSpc>
              <a:buFont typeface="Arial"/>
              <a:buChar char="•"/>
            </a:pPr>
            <a:r>
              <a:rPr lang="en-US" sz="2000" dirty="0">
                <a:latin typeface="Source Sans Pro"/>
                <a:ea typeface="Source Sans Pro"/>
              </a:rPr>
              <a:t>Questions posed related to problems, priorities and barriers on the paths to heart health</a:t>
            </a:r>
          </a:p>
          <a:p>
            <a:pPr marL="342900" indent="-342900">
              <a:lnSpc>
                <a:spcPct val="150000"/>
              </a:lnSpc>
              <a:buFont typeface="Arial"/>
              <a:buChar char="•"/>
            </a:pPr>
            <a:r>
              <a:rPr lang="en-US" sz="2000" dirty="0">
                <a:latin typeface="Source Sans Pro"/>
                <a:ea typeface="Source Sans Pro"/>
              </a:rPr>
              <a:t>Participants provided one sentence to describe their vision for cardiovascular health</a:t>
            </a:r>
          </a:p>
          <a:p>
            <a:pPr marL="342900" indent="-342900">
              <a:lnSpc>
                <a:spcPct val="150000"/>
              </a:lnSpc>
              <a:buFont typeface="Arial"/>
              <a:buChar char="•"/>
            </a:pPr>
            <a:r>
              <a:rPr lang="en-US" sz="2000" dirty="0">
                <a:latin typeface="Source Sans Pro"/>
                <a:ea typeface="Source Sans Pro"/>
              </a:rPr>
              <a:t>7 panel discussions were held with:</a:t>
            </a:r>
          </a:p>
          <a:p>
            <a:pPr marL="914400" lvl="1" indent="-457200">
              <a:lnSpc>
                <a:spcPct val="150000"/>
              </a:lnSpc>
              <a:buFont typeface="Wingdings" panose="05000000000000000000" pitchFamily="2" charset="2"/>
              <a:buChar char="Ø"/>
            </a:pPr>
            <a:r>
              <a:rPr lang="en-US" sz="2000" dirty="0">
                <a:latin typeface="Source Sans Pro"/>
                <a:ea typeface="Source Sans Pro"/>
              </a:rPr>
              <a:t>WHF Science Committee</a:t>
            </a:r>
          </a:p>
          <a:p>
            <a:pPr marL="914400" lvl="1" indent="-457200">
              <a:lnSpc>
                <a:spcPct val="150000"/>
              </a:lnSpc>
              <a:buFont typeface="Wingdings" panose="05000000000000000000" pitchFamily="2" charset="2"/>
              <a:buChar char="Ø"/>
            </a:pPr>
            <a:r>
              <a:rPr lang="en-US" sz="2000" dirty="0">
                <a:latin typeface="Source Sans Pro"/>
                <a:ea typeface="Source Sans Pro"/>
              </a:rPr>
              <a:t>WHF Advocacy Committee</a:t>
            </a:r>
          </a:p>
          <a:p>
            <a:pPr marL="914400" lvl="1" indent="-457200">
              <a:lnSpc>
                <a:spcPct val="150000"/>
              </a:lnSpc>
              <a:buFont typeface="Wingdings" panose="05000000000000000000" pitchFamily="2" charset="2"/>
              <a:buChar char="Ø"/>
            </a:pPr>
            <a:r>
              <a:rPr lang="en-US" sz="2000" dirty="0">
                <a:latin typeface="Source Sans Pro"/>
                <a:ea typeface="Source Sans Pro"/>
              </a:rPr>
              <a:t>WHF Past Presidents</a:t>
            </a:r>
          </a:p>
          <a:p>
            <a:pPr marL="914400" lvl="1" indent="-457200">
              <a:lnSpc>
                <a:spcPct val="150000"/>
              </a:lnSpc>
              <a:buFont typeface="Wingdings" panose="05000000000000000000" pitchFamily="2" charset="2"/>
              <a:buChar char="Ø"/>
            </a:pPr>
            <a:r>
              <a:rPr lang="en-US" sz="2000" dirty="0">
                <a:latin typeface="Source Sans Pro"/>
                <a:ea typeface="Source Sans Pro"/>
              </a:rPr>
              <a:t>WHF Emerging leaders</a:t>
            </a:r>
          </a:p>
          <a:p>
            <a:pPr marL="914400" lvl="1" indent="-457200">
              <a:lnSpc>
                <a:spcPct val="150000"/>
              </a:lnSpc>
              <a:buFont typeface="Wingdings" panose="05000000000000000000" pitchFamily="2" charset="2"/>
              <a:buChar char="Ø"/>
            </a:pPr>
            <a:r>
              <a:rPr lang="en-US" sz="2000" dirty="0">
                <a:latin typeface="Source Sans Pro"/>
                <a:ea typeface="Source Sans Pro"/>
              </a:rPr>
              <a:t>WHF Key Opinion Leaders (KOLs)</a:t>
            </a:r>
          </a:p>
          <a:p>
            <a:pPr marL="914400" lvl="1" indent="-457200">
              <a:lnSpc>
                <a:spcPct val="150000"/>
              </a:lnSpc>
              <a:buFont typeface="Wingdings" panose="05000000000000000000" pitchFamily="2" charset="2"/>
              <a:buChar char="Ø"/>
            </a:pPr>
            <a:r>
              <a:rPr lang="en-US" sz="2000" dirty="0">
                <a:latin typeface="Source Sans Pro"/>
                <a:ea typeface="Source Sans Pro"/>
              </a:rPr>
              <a:t>KOLs from the medical device sector</a:t>
            </a:r>
          </a:p>
        </p:txBody>
      </p:sp>
    </p:spTree>
    <p:extLst>
      <p:ext uri="{BB962C8B-B14F-4D97-AF65-F5344CB8AC3E}">
        <p14:creationId xmlns:p14="http://schemas.microsoft.com/office/powerpoint/2010/main" val="181934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EB508FB4-9F78-4F26-9FC2-B2F86F52A491}"/>
              </a:ext>
            </a:extLst>
          </p:cNvPr>
          <p:cNvSpPr/>
          <p:nvPr/>
        </p:nvSpPr>
        <p:spPr>
          <a:xfrm>
            <a:off x="-16498" y="-16475"/>
            <a:ext cx="12208498" cy="14086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F5D2D0"/>
              </a:solidFill>
            </a:endParaRPr>
          </a:p>
        </p:txBody>
      </p:sp>
      <p:sp>
        <p:nvSpPr>
          <p:cNvPr id="12" name="Rectangle 11">
            <a:extLst>
              <a:ext uri="{FF2B5EF4-FFF2-40B4-BE49-F238E27FC236}">
                <a16:creationId xmlns:a16="http://schemas.microsoft.com/office/drawing/2014/main" id="{781F8B9A-E567-4045-B6C8-2F5513B5E042}"/>
              </a:ext>
            </a:extLst>
          </p:cNvPr>
          <p:cNvSpPr/>
          <p:nvPr/>
        </p:nvSpPr>
        <p:spPr>
          <a:xfrm>
            <a:off x="1847461" y="1502150"/>
            <a:ext cx="8570167" cy="523220"/>
          </a:xfrm>
          <a:prstGeom prst="rect">
            <a:avLst/>
          </a:prstGeom>
          <a:solidFill>
            <a:srgbClr val="C2E0E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H"/>
          </a:p>
        </p:txBody>
      </p:sp>
      <p:sp>
        <p:nvSpPr>
          <p:cNvPr id="7" name="ZoneTexte 4">
            <a:extLst>
              <a:ext uri="{FF2B5EF4-FFF2-40B4-BE49-F238E27FC236}">
                <a16:creationId xmlns:a16="http://schemas.microsoft.com/office/drawing/2014/main" id="{E9300014-2DA1-B548-B1A0-F3FAE1306788}"/>
              </a:ext>
            </a:extLst>
          </p:cNvPr>
          <p:cNvSpPr txBox="1"/>
          <p:nvPr/>
        </p:nvSpPr>
        <p:spPr>
          <a:xfrm>
            <a:off x="330231" y="831166"/>
            <a:ext cx="11877393" cy="646331"/>
          </a:xfrm>
          <a:prstGeom prst="rect">
            <a:avLst/>
          </a:prstGeom>
          <a:noFill/>
        </p:spPr>
        <p:txBody>
          <a:bodyPr wrap="square" rtlCol="0">
            <a:spAutoFit/>
          </a:bodyPr>
          <a:lstStyle/>
          <a:p>
            <a:r>
              <a:rPr lang="en-US" sz="3600" b="1" cap="all" dirty="0">
                <a:solidFill>
                  <a:schemeClr val="bg1">
                    <a:lumMod val="95000"/>
                  </a:schemeClr>
                </a:solidFill>
                <a:latin typeface="Source Sans Pro" panose="020B0503030403020204" pitchFamily="34" charset="0"/>
              </a:rPr>
              <a:t>For whom is World Heart Vision 2030</a:t>
            </a:r>
            <a:endParaRPr lang="fr-CH" sz="3600" b="1" cap="all" dirty="0">
              <a:solidFill>
                <a:schemeClr val="bg1">
                  <a:lumMod val="95000"/>
                </a:schemeClr>
              </a:solidFill>
              <a:latin typeface="Source Sans Pro" panose="020B0503030403020204" pitchFamily="34" charset="0"/>
            </a:endParaRPr>
          </a:p>
        </p:txBody>
      </p:sp>
      <p:sp>
        <p:nvSpPr>
          <p:cNvPr id="18" name="TextBox 17">
            <a:extLst>
              <a:ext uri="{FF2B5EF4-FFF2-40B4-BE49-F238E27FC236}">
                <a16:creationId xmlns:a16="http://schemas.microsoft.com/office/drawing/2014/main" id="{505004B1-7960-444B-859F-3FAC6CA9E8D3}"/>
              </a:ext>
            </a:extLst>
          </p:cNvPr>
          <p:cNvSpPr txBox="1"/>
          <p:nvPr/>
        </p:nvSpPr>
        <p:spPr>
          <a:xfrm>
            <a:off x="4867197" y="1562395"/>
            <a:ext cx="3308399" cy="461665"/>
          </a:xfrm>
          <a:prstGeom prst="rect">
            <a:avLst/>
          </a:prstGeom>
          <a:noFill/>
        </p:spPr>
        <p:txBody>
          <a:bodyPr wrap="square" lIns="91440" tIns="45720" rIns="91440" bIns="45720" rtlCol="0" anchor="t">
            <a:spAutoFit/>
          </a:bodyPr>
          <a:lstStyle/>
          <a:p>
            <a:r>
              <a:rPr lang="en-GB" sz="2400" b="1" dirty="0">
                <a:latin typeface="Source Sans Pro"/>
                <a:ea typeface="Source Sans Pro"/>
              </a:rPr>
              <a:t>GOVERNMENTS</a:t>
            </a:r>
            <a:endParaRPr lang="en-GB" sz="2400" b="1" dirty="0">
              <a:latin typeface="Source Sans Pro" panose="020B0503030403020204" pitchFamily="34" charset="0"/>
              <a:ea typeface="Source Sans Pro"/>
            </a:endParaRPr>
          </a:p>
        </p:txBody>
      </p:sp>
      <p:sp>
        <p:nvSpPr>
          <p:cNvPr id="2" name="Rectangle 1">
            <a:extLst>
              <a:ext uri="{FF2B5EF4-FFF2-40B4-BE49-F238E27FC236}">
                <a16:creationId xmlns:a16="http://schemas.microsoft.com/office/drawing/2014/main" id="{9FBD4F5D-F44D-944E-905F-26D39CF7A262}"/>
              </a:ext>
            </a:extLst>
          </p:cNvPr>
          <p:cNvSpPr/>
          <p:nvPr/>
        </p:nvSpPr>
        <p:spPr>
          <a:xfrm>
            <a:off x="1847460" y="2125083"/>
            <a:ext cx="8570168" cy="523220"/>
          </a:xfrm>
          <a:prstGeom prst="rect">
            <a:avLst/>
          </a:prstGeom>
          <a:solidFill>
            <a:srgbClr val="C2E0E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H" sz="1600"/>
          </a:p>
        </p:txBody>
      </p:sp>
      <p:sp>
        <p:nvSpPr>
          <p:cNvPr id="3" name="Rectangle 2">
            <a:extLst>
              <a:ext uri="{FF2B5EF4-FFF2-40B4-BE49-F238E27FC236}">
                <a16:creationId xmlns:a16="http://schemas.microsoft.com/office/drawing/2014/main" id="{6473EA7A-2109-2231-306F-4CAF4D5FB7F3}"/>
              </a:ext>
            </a:extLst>
          </p:cNvPr>
          <p:cNvSpPr/>
          <p:nvPr/>
        </p:nvSpPr>
        <p:spPr>
          <a:xfrm>
            <a:off x="1847460" y="2777041"/>
            <a:ext cx="8570168" cy="523220"/>
          </a:xfrm>
          <a:prstGeom prst="rect">
            <a:avLst/>
          </a:prstGeom>
          <a:solidFill>
            <a:srgbClr val="C2E0E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H" sz="1600"/>
          </a:p>
        </p:txBody>
      </p:sp>
      <p:sp>
        <p:nvSpPr>
          <p:cNvPr id="4" name="Rectangle 3">
            <a:extLst>
              <a:ext uri="{FF2B5EF4-FFF2-40B4-BE49-F238E27FC236}">
                <a16:creationId xmlns:a16="http://schemas.microsoft.com/office/drawing/2014/main" id="{B26CC7D8-E75A-72A9-789C-3187B5471096}"/>
              </a:ext>
            </a:extLst>
          </p:cNvPr>
          <p:cNvSpPr/>
          <p:nvPr/>
        </p:nvSpPr>
        <p:spPr>
          <a:xfrm>
            <a:off x="1847460" y="3429000"/>
            <a:ext cx="8570168" cy="523220"/>
          </a:xfrm>
          <a:prstGeom prst="rect">
            <a:avLst/>
          </a:prstGeom>
          <a:solidFill>
            <a:srgbClr val="C2E0E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H" sz="1600"/>
          </a:p>
        </p:txBody>
      </p:sp>
      <p:sp>
        <p:nvSpPr>
          <p:cNvPr id="5" name="Rectangle 4">
            <a:extLst>
              <a:ext uri="{FF2B5EF4-FFF2-40B4-BE49-F238E27FC236}">
                <a16:creationId xmlns:a16="http://schemas.microsoft.com/office/drawing/2014/main" id="{2C4EEFA3-676A-B989-F16F-3F2AFAEF5AD9}"/>
              </a:ext>
            </a:extLst>
          </p:cNvPr>
          <p:cNvSpPr/>
          <p:nvPr/>
        </p:nvSpPr>
        <p:spPr>
          <a:xfrm>
            <a:off x="1839211" y="4080959"/>
            <a:ext cx="8570168" cy="523220"/>
          </a:xfrm>
          <a:prstGeom prst="rect">
            <a:avLst/>
          </a:prstGeom>
          <a:solidFill>
            <a:srgbClr val="C2E0E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H" sz="1600"/>
          </a:p>
        </p:txBody>
      </p:sp>
      <p:sp>
        <p:nvSpPr>
          <p:cNvPr id="6" name="Rectangle 5">
            <a:extLst>
              <a:ext uri="{FF2B5EF4-FFF2-40B4-BE49-F238E27FC236}">
                <a16:creationId xmlns:a16="http://schemas.microsoft.com/office/drawing/2014/main" id="{F289D711-89E4-E00F-3AEB-592CCC6EA36C}"/>
              </a:ext>
            </a:extLst>
          </p:cNvPr>
          <p:cNvSpPr/>
          <p:nvPr/>
        </p:nvSpPr>
        <p:spPr>
          <a:xfrm>
            <a:off x="1847460" y="4743619"/>
            <a:ext cx="8561919" cy="523220"/>
          </a:xfrm>
          <a:prstGeom prst="rect">
            <a:avLst/>
          </a:prstGeom>
          <a:solidFill>
            <a:srgbClr val="C2E0E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H" sz="1600"/>
          </a:p>
        </p:txBody>
      </p:sp>
      <p:sp>
        <p:nvSpPr>
          <p:cNvPr id="8" name="Rectangle 7">
            <a:extLst>
              <a:ext uri="{FF2B5EF4-FFF2-40B4-BE49-F238E27FC236}">
                <a16:creationId xmlns:a16="http://schemas.microsoft.com/office/drawing/2014/main" id="{F5C67FEC-CF67-E01C-AB82-CE643FA72702}"/>
              </a:ext>
            </a:extLst>
          </p:cNvPr>
          <p:cNvSpPr/>
          <p:nvPr/>
        </p:nvSpPr>
        <p:spPr>
          <a:xfrm>
            <a:off x="1847460" y="5406279"/>
            <a:ext cx="8561919" cy="523220"/>
          </a:xfrm>
          <a:prstGeom prst="rect">
            <a:avLst/>
          </a:prstGeom>
          <a:solidFill>
            <a:srgbClr val="C2E0E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H" sz="1600"/>
          </a:p>
        </p:txBody>
      </p:sp>
      <p:sp>
        <p:nvSpPr>
          <p:cNvPr id="10" name="Rectangle 9">
            <a:extLst>
              <a:ext uri="{FF2B5EF4-FFF2-40B4-BE49-F238E27FC236}">
                <a16:creationId xmlns:a16="http://schemas.microsoft.com/office/drawing/2014/main" id="{65EAA971-0B89-974E-206C-03FEA9A3EB27}"/>
              </a:ext>
            </a:extLst>
          </p:cNvPr>
          <p:cNvSpPr/>
          <p:nvPr/>
        </p:nvSpPr>
        <p:spPr>
          <a:xfrm>
            <a:off x="1855709" y="6062363"/>
            <a:ext cx="8561919" cy="523220"/>
          </a:xfrm>
          <a:prstGeom prst="rect">
            <a:avLst/>
          </a:prstGeom>
          <a:solidFill>
            <a:srgbClr val="C2E0E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H" sz="1600"/>
          </a:p>
        </p:txBody>
      </p:sp>
      <p:sp>
        <p:nvSpPr>
          <p:cNvPr id="11" name="TextBox 10">
            <a:extLst>
              <a:ext uri="{FF2B5EF4-FFF2-40B4-BE49-F238E27FC236}">
                <a16:creationId xmlns:a16="http://schemas.microsoft.com/office/drawing/2014/main" id="{CBE031C5-2797-A934-0E24-F66D56B87718}"/>
              </a:ext>
            </a:extLst>
          </p:cNvPr>
          <p:cNvSpPr txBox="1"/>
          <p:nvPr/>
        </p:nvSpPr>
        <p:spPr>
          <a:xfrm>
            <a:off x="4219873" y="2159680"/>
            <a:ext cx="3613176" cy="461665"/>
          </a:xfrm>
          <a:prstGeom prst="rect">
            <a:avLst/>
          </a:prstGeom>
          <a:noFill/>
        </p:spPr>
        <p:txBody>
          <a:bodyPr wrap="square" lIns="91440" tIns="45720" rIns="91440" bIns="45720" rtlCol="0" anchor="t">
            <a:spAutoFit/>
          </a:bodyPr>
          <a:lstStyle/>
          <a:p>
            <a:pPr algn="ctr"/>
            <a:r>
              <a:rPr lang="en-GB" sz="2400" b="1" dirty="0">
                <a:latin typeface="Source Sans Pro"/>
                <a:ea typeface="Source Sans Pro"/>
              </a:rPr>
              <a:t>HEALTH PROFESSIONALS</a:t>
            </a:r>
            <a:endParaRPr lang="en-GB" sz="2400" b="1" dirty="0">
              <a:latin typeface="Source Sans Pro" panose="020B0503030403020204" pitchFamily="34" charset="0"/>
              <a:ea typeface="Source Sans Pro"/>
            </a:endParaRPr>
          </a:p>
        </p:txBody>
      </p:sp>
      <p:sp>
        <p:nvSpPr>
          <p:cNvPr id="15" name="TextBox 14">
            <a:extLst>
              <a:ext uri="{FF2B5EF4-FFF2-40B4-BE49-F238E27FC236}">
                <a16:creationId xmlns:a16="http://schemas.microsoft.com/office/drawing/2014/main" id="{FF967803-FC7F-E94C-0C1B-C0D9B3066BC6}"/>
              </a:ext>
            </a:extLst>
          </p:cNvPr>
          <p:cNvSpPr txBox="1"/>
          <p:nvPr/>
        </p:nvSpPr>
        <p:spPr>
          <a:xfrm>
            <a:off x="4927291" y="2800938"/>
            <a:ext cx="3308399" cy="461665"/>
          </a:xfrm>
          <a:prstGeom prst="rect">
            <a:avLst/>
          </a:prstGeom>
          <a:noFill/>
        </p:spPr>
        <p:txBody>
          <a:bodyPr wrap="square" lIns="91440" tIns="45720" rIns="91440" bIns="45720" rtlCol="0" anchor="t">
            <a:spAutoFit/>
          </a:bodyPr>
          <a:lstStyle/>
          <a:p>
            <a:r>
              <a:rPr lang="en-GB" sz="2400" b="1" dirty="0">
                <a:latin typeface="Source Sans Pro"/>
                <a:ea typeface="Source Sans Pro"/>
              </a:rPr>
              <a:t>CIVIL SOCIETY</a:t>
            </a:r>
            <a:endParaRPr lang="en-GB" sz="2400" b="1" dirty="0">
              <a:latin typeface="Source Sans Pro" panose="020B0503030403020204" pitchFamily="34" charset="0"/>
              <a:ea typeface="Source Sans Pro"/>
            </a:endParaRPr>
          </a:p>
        </p:txBody>
      </p:sp>
      <p:sp>
        <p:nvSpPr>
          <p:cNvPr id="16" name="TextBox 15">
            <a:extLst>
              <a:ext uri="{FF2B5EF4-FFF2-40B4-BE49-F238E27FC236}">
                <a16:creationId xmlns:a16="http://schemas.microsoft.com/office/drawing/2014/main" id="{96F6CFC5-EA35-5B04-5CAF-0D30E5FE1E67}"/>
              </a:ext>
            </a:extLst>
          </p:cNvPr>
          <p:cNvSpPr txBox="1"/>
          <p:nvPr/>
        </p:nvSpPr>
        <p:spPr>
          <a:xfrm>
            <a:off x="1839211" y="3463598"/>
            <a:ext cx="8578417" cy="461665"/>
          </a:xfrm>
          <a:prstGeom prst="rect">
            <a:avLst/>
          </a:prstGeom>
          <a:noFill/>
        </p:spPr>
        <p:txBody>
          <a:bodyPr wrap="square" lIns="91440" tIns="45720" rIns="91440" bIns="45720" rtlCol="0" anchor="t">
            <a:spAutoFit/>
          </a:bodyPr>
          <a:lstStyle/>
          <a:p>
            <a:pPr algn="ctr"/>
            <a:r>
              <a:rPr lang="en-GB" sz="2400" b="1" dirty="0">
                <a:latin typeface="Source Sans Pro"/>
                <a:ea typeface="Source Sans Pro"/>
              </a:rPr>
              <a:t>PRIVATE SECTOR</a:t>
            </a:r>
            <a:endParaRPr lang="en-GB" sz="2400" b="1" dirty="0">
              <a:latin typeface="Source Sans Pro" panose="020B0503030403020204" pitchFamily="34" charset="0"/>
              <a:ea typeface="Source Sans Pro"/>
            </a:endParaRPr>
          </a:p>
        </p:txBody>
      </p:sp>
      <p:sp>
        <p:nvSpPr>
          <p:cNvPr id="17" name="TextBox 16">
            <a:extLst>
              <a:ext uri="{FF2B5EF4-FFF2-40B4-BE49-F238E27FC236}">
                <a16:creationId xmlns:a16="http://schemas.microsoft.com/office/drawing/2014/main" id="{47AE254D-8EF0-8948-CFE7-422DD460FE1A}"/>
              </a:ext>
            </a:extLst>
          </p:cNvPr>
          <p:cNvSpPr txBox="1"/>
          <p:nvPr/>
        </p:nvSpPr>
        <p:spPr>
          <a:xfrm>
            <a:off x="1839211" y="4140502"/>
            <a:ext cx="8570168" cy="461665"/>
          </a:xfrm>
          <a:prstGeom prst="rect">
            <a:avLst/>
          </a:prstGeom>
          <a:noFill/>
        </p:spPr>
        <p:txBody>
          <a:bodyPr wrap="square" lIns="91440" tIns="45720" rIns="91440" bIns="45720" rtlCol="0" anchor="t">
            <a:spAutoFit/>
          </a:bodyPr>
          <a:lstStyle/>
          <a:p>
            <a:pPr algn="ctr"/>
            <a:r>
              <a:rPr lang="en-GB" sz="2400" b="1" dirty="0">
                <a:latin typeface="Source Sans Pro"/>
                <a:ea typeface="Source Sans Pro"/>
              </a:rPr>
              <a:t>PHARMACEUTICAL SECTOR</a:t>
            </a:r>
            <a:endParaRPr lang="en-GB" sz="2400" b="1" dirty="0">
              <a:latin typeface="Source Sans Pro" panose="020B0503030403020204" pitchFamily="34" charset="0"/>
              <a:ea typeface="Source Sans Pro"/>
            </a:endParaRPr>
          </a:p>
        </p:txBody>
      </p:sp>
      <p:sp>
        <p:nvSpPr>
          <p:cNvPr id="19" name="TextBox 18">
            <a:extLst>
              <a:ext uri="{FF2B5EF4-FFF2-40B4-BE49-F238E27FC236}">
                <a16:creationId xmlns:a16="http://schemas.microsoft.com/office/drawing/2014/main" id="{759BFB9A-854F-CFDA-9C7C-69372498A5F1}"/>
              </a:ext>
            </a:extLst>
          </p:cNvPr>
          <p:cNvSpPr txBox="1"/>
          <p:nvPr/>
        </p:nvSpPr>
        <p:spPr>
          <a:xfrm>
            <a:off x="3064823" y="4793026"/>
            <a:ext cx="6424409" cy="461665"/>
          </a:xfrm>
          <a:prstGeom prst="rect">
            <a:avLst/>
          </a:prstGeom>
          <a:noFill/>
        </p:spPr>
        <p:txBody>
          <a:bodyPr wrap="square" lIns="91440" tIns="45720" rIns="91440" bIns="45720" rtlCol="0" anchor="t">
            <a:spAutoFit/>
          </a:bodyPr>
          <a:lstStyle/>
          <a:p>
            <a:pPr algn="ctr"/>
            <a:r>
              <a:rPr lang="en-GB" sz="2400" b="1" dirty="0">
                <a:latin typeface="Source Sans Pro"/>
                <a:ea typeface="Source Sans Pro"/>
              </a:rPr>
              <a:t>MEDICAL TECHNOLOGY AND DEVICES SECTOR</a:t>
            </a:r>
            <a:endParaRPr lang="en-GB" sz="2400" b="1" dirty="0">
              <a:latin typeface="Source Sans Pro" panose="020B0503030403020204" pitchFamily="34" charset="0"/>
              <a:ea typeface="Source Sans Pro"/>
            </a:endParaRPr>
          </a:p>
        </p:txBody>
      </p:sp>
      <p:sp>
        <p:nvSpPr>
          <p:cNvPr id="21" name="TextBox 20">
            <a:extLst>
              <a:ext uri="{FF2B5EF4-FFF2-40B4-BE49-F238E27FC236}">
                <a16:creationId xmlns:a16="http://schemas.microsoft.com/office/drawing/2014/main" id="{99571404-7759-01D3-5A76-CE9BB64C4332}"/>
              </a:ext>
            </a:extLst>
          </p:cNvPr>
          <p:cNvSpPr txBox="1"/>
          <p:nvPr/>
        </p:nvSpPr>
        <p:spPr>
          <a:xfrm>
            <a:off x="1855709" y="5448499"/>
            <a:ext cx="8553670" cy="461665"/>
          </a:xfrm>
          <a:prstGeom prst="rect">
            <a:avLst/>
          </a:prstGeom>
          <a:noFill/>
        </p:spPr>
        <p:txBody>
          <a:bodyPr wrap="square" lIns="91440" tIns="45720" rIns="91440" bIns="45720" rtlCol="0" anchor="t">
            <a:spAutoFit/>
          </a:bodyPr>
          <a:lstStyle/>
          <a:p>
            <a:pPr algn="ctr"/>
            <a:r>
              <a:rPr lang="en-GB" sz="2400" b="1" dirty="0">
                <a:latin typeface="Source Sans Pro"/>
                <a:ea typeface="Source Sans Pro"/>
              </a:rPr>
              <a:t>PATIENT ORGANIZATIONS</a:t>
            </a:r>
            <a:endParaRPr lang="en-GB" sz="2400" b="1" dirty="0">
              <a:latin typeface="Source Sans Pro" panose="020B0503030403020204" pitchFamily="34" charset="0"/>
              <a:ea typeface="Source Sans Pro"/>
            </a:endParaRPr>
          </a:p>
        </p:txBody>
      </p:sp>
      <p:sp>
        <p:nvSpPr>
          <p:cNvPr id="22" name="TextBox 21">
            <a:extLst>
              <a:ext uri="{FF2B5EF4-FFF2-40B4-BE49-F238E27FC236}">
                <a16:creationId xmlns:a16="http://schemas.microsoft.com/office/drawing/2014/main" id="{F53DF5A2-2652-7D37-85A6-AB89F1546345}"/>
              </a:ext>
            </a:extLst>
          </p:cNvPr>
          <p:cNvSpPr txBox="1"/>
          <p:nvPr/>
        </p:nvSpPr>
        <p:spPr>
          <a:xfrm>
            <a:off x="1855710" y="6095102"/>
            <a:ext cx="8553670" cy="461665"/>
          </a:xfrm>
          <a:prstGeom prst="rect">
            <a:avLst/>
          </a:prstGeom>
          <a:noFill/>
        </p:spPr>
        <p:txBody>
          <a:bodyPr wrap="square" lIns="91440" tIns="45720" rIns="91440" bIns="45720" rtlCol="0" anchor="t">
            <a:spAutoFit/>
          </a:bodyPr>
          <a:lstStyle/>
          <a:p>
            <a:pPr algn="ctr"/>
            <a:r>
              <a:rPr lang="en-GB" sz="2400" b="1" dirty="0">
                <a:latin typeface="Source Sans Pro"/>
                <a:ea typeface="Source Sans Pro"/>
              </a:rPr>
              <a:t>ACADEMIC, RESEARCH AND EDUCATION COMMUNITY</a:t>
            </a:r>
            <a:endParaRPr lang="en-GB" sz="2400" b="1" dirty="0">
              <a:latin typeface="Source Sans Pro" panose="020B0503030403020204" pitchFamily="34" charset="0"/>
              <a:ea typeface="Source Sans Pro"/>
            </a:endParaRPr>
          </a:p>
        </p:txBody>
      </p:sp>
    </p:spTree>
    <p:extLst>
      <p:ext uri="{BB962C8B-B14F-4D97-AF65-F5344CB8AC3E}">
        <p14:creationId xmlns:p14="http://schemas.microsoft.com/office/powerpoint/2010/main" val="134273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E178BE82DEDC14A92B0701B26B279D4" ma:contentTypeVersion="19" ma:contentTypeDescription="Create a new document." ma:contentTypeScope="" ma:versionID="563683503514ba7a3e7411c4b1c860f1">
  <xsd:schema xmlns:xsd="http://www.w3.org/2001/XMLSchema" xmlns:xs="http://www.w3.org/2001/XMLSchema" xmlns:p="http://schemas.microsoft.com/office/2006/metadata/properties" xmlns:ns1="http://schemas.microsoft.com/sharepoint/v3" xmlns:ns2="5427382d-3cab-487d-a0e6-e43e33eab89a" xmlns:ns3="6c9bbf08-dcc7-451a-b7f9-e42fdbcd832b" targetNamespace="http://schemas.microsoft.com/office/2006/metadata/properties" ma:root="true" ma:fieldsID="238dcad8ec4079757fd7d43891c55482" ns1:_="" ns2:_="" ns3:_="">
    <xsd:import namespace="http://schemas.microsoft.com/sharepoint/v3"/>
    <xsd:import namespace="5427382d-3cab-487d-a0e6-e43e33eab89a"/>
    <xsd:import namespace="6c9bbf08-dcc7-451a-b7f9-e42fdbcd832b"/>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_ModernAudienceTargetUserField" minOccurs="0"/>
                <xsd:element ref="ns2:_ModernAudienceAadObjectI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427382d-3cab-487d-a0e6-e43e33eab89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d26e1da-dea1-4a9a-966f-5157f6692184" ma:termSetId="09814cd3-568e-fe90-9814-8d621ff8fb84" ma:anchorId="fba54fb3-c3e1-fe81-a776-ca4b69148c4d" ma:open="true" ma:isKeyword="false">
      <xsd:complexType>
        <xsd:sequence>
          <xsd:element ref="pc:Terms" minOccurs="0" maxOccurs="1"/>
        </xsd:sequence>
      </xsd:complexType>
    </xsd:element>
    <xsd:element name="_ModernAudienceTargetUserField" ma:index="26" nillable="true" ma:displayName="Audience" ma:list="UserInfo" ma:SharePointGroup="0" ma:internalName="_ModernAudienceTargetUserField"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ModernAudienceAadObjectIds" ma:index="27" nillable="true" ma:displayName="AudienceIds" ma:list="{20fde041-f612-44ec-9f06-d8d435123c56}" ma:internalName="_ModernAudienceAadObjectIds" ma:readOnly="true" ma:showField="_AadObjectIdForUser" ma:web="6c9bbf08-dcc7-451a-b7f9-e42fdbcd832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c9bbf08-dcc7-451a-b7f9-e42fdbcd832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5472677a-3fbd-491e-b247-16f54fd42231}" ma:internalName="TaxCatchAll" ma:showField="CatchAllData" ma:web="6c9bbf08-dcc7-451a-b7f9-e42fdbcd83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lcf76f155ced4ddcb4097134ff3c332f xmlns="5427382d-3cab-487d-a0e6-e43e33eab89a">
      <Terms xmlns="http://schemas.microsoft.com/office/infopath/2007/PartnerControls"/>
    </lcf76f155ced4ddcb4097134ff3c332f>
    <TaxCatchAll xmlns="6c9bbf08-dcc7-451a-b7f9-e42fdbcd832b" xsi:nil="true"/>
    <_ModernAudienceTargetUserField xmlns="5427382d-3cab-487d-a0e6-e43e33eab89a">
      <UserInfo>
        <DisplayName/>
        <AccountId xsi:nil="true"/>
        <AccountType/>
      </UserInfo>
    </_ModernAudienceTargetUserField>
  </documentManagement>
</p:properties>
</file>

<file path=customXml/itemProps1.xml><?xml version="1.0" encoding="utf-8"?>
<ds:datastoreItem xmlns:ds="http://schemas.openxmlformats.org/officeDocument/2006/customXml" ds:itemID="{3E71A138-8C89-4406-9079-680868C05AE8}">
  <ds:schemaRefs>
    <ds:schemaRef ds:uri="http://schemas.microsoft.com/sharepoint/v3/contenttype/forms"/>
  </ds:schemaRefs>
</ds:datastoreItem>
</file>

<file path=customXml/itemProps2.xml><?xml version="1.0" encoding="utf-8"?>
<ds:datastoreItem xmlns:ds="http://schemas.openxmlformats.org/officeDocument/2006/customXml" ds:itemID="{5149313A-DD1C-4695-B0D1-1538D48E63A8}">
  <ds:schemaRefs>
    <ds:schemaRef ds:uri="5427382d-3cab-487d-a0e6-e43e33eab89a"/>
    <ds:schemaRef ds:uri="6c9bbf08-dcc7-451a-b7f9-e42fdbcd83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84B1650-8E22-46E7-84D4-CC2E1F2D9101}">
  <ds:schemaRefs>
    <ds:schemaRef ds:uri="http://schemas.microsoft.com/office/2006/documentManagement/types"/>
    <ds:schemaRef ds:uri="http://schemas.microsoft.com/office/2006/metadata/properties"/>
    <ds:schemaRef ds:uri="http://www.w3.org/XML/1998/namespace"/>
    <ds:schemaRef ds:uri="http://purl.org/dc/elements/1.1/"/>
    <ds:schemaRef ds:uri="6c9bbf08-dcc7-451a-b7f9-e42fdbcd832b"/>
    <ds:schemaRef ds:uri="http://schemas.microsoft.com/sharepoint/v3"/>
    <ds:schemaRef ds:uri="http://schemas.microsoft.com/office/infopath/2007/PartnerControls"/>
    <ds:schemaRef ds:uri="5427382d-3cab-487d-a0e6-e43e33eab89a"/>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104</TotalTime>
  <Words>866</Words>
  <Application>Microsoft Office PowerPoint</Application>
  <PresentationFormat>Widescreen</PresentationFormat>
  <Paragraphs>105</Paragraphs>
  <Slides>12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Source Sans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Orrite</dc:creator>
  <cp:lastModifiedBy>Paula Orrite</cp:lastModifiedBy>
  <cp:revision>2</cp:revision>
  <dcterms:created xsi:type="dcterms:W3CDTF">2021-10-18T09:57:20Z</dcterms:created>
  <dcterms:modified xsi:type="dcterms:W3CDTF">2022-10-19T09:47:29Z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0x0101000E178BE82DEDC14A92B0701B26B279D4</vt:lpwstr>
  </property>
  <property fmtid="{D5CDD505-2E9C-101B-9397-08002B2CF9AE}" pid="3" name="MediaServiceImageTags">
    <vt:lpwstr/>
  </property>
</Properties>
</file>